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bookmarkIdSeed="3">
  <p:sldMasterIdLst>
    <p:sldMasterId id="2147483648" r:id="rId1"/>
    <p:sldMasterId id="2147483660" r:id="rId2"/>
  </p:sldMasterIdLst>
  <p:notesMasterIdLst>
    <p:notesMasterId r:id="rId84"/>
  </p:notesMasterIdLst>
  <p:sldIdLst>
    <p:sldId id="418" r:id="rId3"/>
    <p:sldId id="258" r:id="rId4"/>
    <p:sldId id="308" r:id="rId5"/>
    <p:sldId id="328" r:id="rId6"/>
    <p:sldId id="329" r:id="rId7"/>
    <p:sldId id="409" r:id="rId8"/>
    <p:sldId id="330" r:id="rId9"/>
    <p:sldId id="331" r:id="rId10"/>
    <p:sldId id="332" r:id="rId11"/>
    <p:sldId id="333" r:id="rId12"/>
    <p:sldId id="334" r:id="rId13"/>
    <p:sldId id="395" r:id="rId14"/>
    <p:sldId id="335" r:id="rId15"/>
    <p:sldId id="336" r:id="rId16"/>
    <p:sldId id="337" r:id="rId17"/>
    <p:sldId id="338" r:id="rId18"/>
    <p:sldId id="339" r:id="rId19"/>
    <p:sldId id="340" r:id="rId20"/>
    <p:sldId id="341" r:id="rId21"/>
    <p:sldId id="342" r:id="rId22"/>
    <p:sldId id="397" r:id="rId23"/>
    <p:sldId id="343" r:id="rId24"/>
    <p:sldId id="344" r:id="rId25"/>
    <p:sldId id="345" r:id="rId26"/>
    <p:sldId id="346" r:id="rId27"/>
    <p:sldId id="347" r:id="rId28"/>
    <p:sldId id="348" r:id="rId29"/>
    <p:sldId id="349" r:id="rId30"/>
    <p:sldId id="350" r:id="rId31"/>
    <p:sldId id="351" r:id="rId32"/>
    <p:sldId id="352" r:id="rId33"/>
    <p:sldId id="353" r:id="rId34"/>
    <p:sldId id="354" r:id="rId35"/>
    <p:sldId id="355" r:id="rId36"/>
    <p:sldId id="399" r:id="rId37"/>
    <p:sldId id="356" r:id="rId38"/>
    <p:sldId id="357" r:id="rId39"/>
    <p:sldId id="358" r:id="rId40"/>
    <p:sldId id="359" r:id="rId41"/>
    <p:sldId id="360" r:id="rId42"/>
    <p:sldId id="362" r:id="rId43"/>
    <p:sldId id="363" r:id="rId44"/>
    <p:sldId id="364" r:id="rId45"/>
    <p:sldId id="368" r:id="rId46"/>
    <p:sldId id="369" r:id="rId47"/>
    <p:sldId id="370" r:id="rId48"/>
    <p:sldId id="371" r:id="rId49"/>
    <p:sldId id="372" r:id="rId50"/>
    <p:sldId id="373" r:id="rId51"/>
    <p:sldId id="374" r:id="rId52"/>
    <p:sldId id="375" r:id="rId53"/>
    <p:sldId id="376" r:id="rId54"/>
    <p:sldId id="377" r:id="rId55"/>
    <p:sldId id="378" r:id="rId56"/>
    <p:sldId id="379" r:id="rId57"/>
    <p:sldId id="380" r:id="rId58"/>
    <p:sldId id="381" r:id="rId59"/>
    <p:sldId id="382" r:id="rId60"/>
    <p:sldId id="383" r:id="rId61"/>
    <p:sldId id="401" r:id="rId62"/>
    <p:sldId id="384" r:id="rId63"/>
    <p:sldId id="385" r:id="rId64"/>
    <p:sldId id="410" r:id="rId65"/>
    <p:sldId id="411" r:id="rId66"/>
    <p:sldId id="412" r:id="rId67"/>
    <p:sldId id="387" r:id="rId68"/>
    <p:sldId id="386" r:id="rId69"/>
    <p:sldId id="413" r:id="rId70"/>
    <p:sldId id="414" r:id="rId71"/>
    <p:sldId id="415" r:id="rId72"/>
    <p:sldId id="416" r:id="rId73"/>
    <p:sldId id="388" r:id="rId74"/>
    <p:sldId id="389" r:id="rId75"/>
    <p:sldId id="390" r:id="rId76"/>
    <p:sldId id="417" r:id="rId77"/>
    <p:sldId id="391" r:id="rId78"/>
    <p:sldId id="392" r:id="rId79"/>
    <p:sldId id="393" r:id="rId80"/>
    <p:sldId id="394" r:id="rId81"/>
    <p:sldId id="403" r:id="rId82"/>
    <p:sldId id="408" r:id="rId83"/>
  </p:sldIdLst>
  <p:sldSz cx="9144000" cy="6858000" type="screen4x3"/>
  <p:notesSz cx="6858000" cy="9144000"/>
  <p:custDataLst>
    <p:tags r:id="rId85"/>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5F4FF"/>
    <a:srgbClr val="CCFFFF"/>
    <a:srgbClr val="F5A60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980" autoAdjust="0"/>
    <p:restoredTop sz="83652" autoAdjust="0"/>
  </p:normalViewPr>
  <p:slideViewPr>
    <p:cSldViewPr snapToGrid="0" showGuides="1">
      <p:cViewPr varScale="1">
        <p:scale>
          <a:sx n="85" d="100"/>
          <a:sy n="85" d="100"/>
        </p:scale>
        <p:origin x="1032" y="52"/>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notesMaster" Target="notesMasters/notesMaster1.xml"/><Relationship Id="rId89" Type="http://schemas.openxmlformats.org/officeDocument/2006/relationships/tableStyles" Target="tableStyles.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5" Type="http://schemas.openxmlformats.org/officeDocument/2006/relationships/slide" Target="slides/slide3.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tags" Target="tags/tag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viewProps" Target="viewProps.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3BB0B0A-7FB2-412B-859F-EC3A8F9B9D13}" type="datetimeFigureOut">
              <a:rPr lang="zh-CN" altLang="en-US" smtClean="0"/>
              <a:t>2024/6/19</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9F3F2CE-909D-4581-8BA8-8DCD318820E5}" type="slidenum">
              <a:rPr lang="zh-CN" altLang="en-US" smtClean="0"/>
              <a:t>‹#›</a:t>
            </a:fld>
            <a:endParaRPr lang="zh-CN" altLang="en-US"/>
          </a:p>
        </p:txBody>
      </p:sp>
    </p:spTree>
    <p:extLst>
      <p:ext uri="{BB962C8B-B14F-4D97-AF65-F5344CB8AC3E}">
        <p14:creationId xmlns:p14="http://schemas.microsoft.com/office/powerpoint/2010/main" val="24289867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1219200" rtl="0" eaLnBrk="1" fontAlgn="auto" latinLnBrk="0" hangingPunct="1">
              <a:lnSpc>
                <a:spcPct val="100000"/>
              </a:lnSpc>
              <a:spcBef>
                <a:spcPts val="0"/>
              </a:spcBef>
              <a:spcAft>
                <a:spcPts val="0"/>
              </a:spcAft>
              <a:buClrTx/>
              <a:buSzTx/>
              <a:buFontTx/>
              <a:buNone/>
              <a:defRPr/>
            </a:pPr>
            <a:fld id="{41E0E0E2-7263-44C4-AAA9-733DBA7BD205}"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1</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1219200" rtl="0" eaLnBrk="1" fontAlgn="auto" latinLnBrk="0" hangingPunct="1">
              <a:lnSpc>
                <a:spcPct val="100000"/>
              </a:lnSpc>
              <a:spcBef>
                <a:spcPts val="0"/>
              </a:spcBef>
              <a:spcAft>
                <a:spcPts val="0"/>
              </a:spcAft>
              <a:buClrTx/>
              <a:buSzTx/>
              <a:buFontTx/>
              <a:buNone/>
              <a:defRPr/>
            </a:pPr>
            <a:fld id="{41E0E0E2-7263-44C4-AAA9-733DBA7BD205}"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10</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219200" rtl="0" eaLnBrk="1" fontAlgn="auto" latinLnBrk="0" hangingPunct="1">
              <a:lnSpc>
                <a:spcPct val="100000"/>
              </a:lnSpc>
              <a:spcBef>
                <a:spcPts val="0"/>
              </a:spcBef>
              <a:spcAft>
                <a:spcPts val="0"/>
              </a:spcAft>
              <a:buClrTx/>
              <a:buSzTx/>
              <a:buFontTx/>
              <a:buNone/>
              <a:defRPr/>
            </a:pPr>
            <a:fld id="{0E21FD59-C920-460C-B1C9-0346C59420B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11</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219200" rtl="0" eaLnBrk="1" fontAlgn="auto" latinLnBrk="0" hangingPunct="1">
              <a:lnSpc>
                <a:spcPct val="100000"/>
              </a:lnSpc>
              <a:spcBef>
                <a:spcPts val="0"/>
              </a:spcBef>
              <a:spcAft>
                <a:spcPts val="0"/>
              </a:spcAft>
              <a:buClrTx/>
              <a:buSzTx/>
              <a:buFontTx/>
              <a:buNone/>
              <a:defRPr/>
            </a:pPr>
            <a:fld id="{0E21FD59-C920-460C-B1C9-0346C59420B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12</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219200" rtl="0" eaLnBrk="1" fontAlgn="auto" latinLnBrk="0" hangingPunct="1">
              <a:lnSpc>
                <a:spcPct val="100000"/>
              </a:lnSpc>
              <a:spcBef>
                <a:spcPts val="0"/>
              </a:spcBef>
              <a:spcAft>
                <a:spcPts val="0"/>
              </a:spcAft>
              <a:buClrTx/>
              <a:buSzTx/>
              <a:buFontTx/>
              <a:buNone/>
              <a:defRPr/>
            </a:pPr>
            <a:fld id="{0E21FD59-C920-460C-B1C9-0346C59420B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13</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1219200" rtl="0" eaLnBrk="1" fontAlgn="auto" latinLnBrk="0" hangingPunct="1">
              <a:lnSpc>
                <a:spcPct val="100000"/>
              </a:lnSpc>
              <a:spcBef>
                <a:spcPts val="0"/>
              </a:spcBef>
              <a:spcAft>
                <a:spcPts val="0"/>
              </a:spcAft>
              <a:buClrTx/>
              <a:buSzTx/>
              <a:buFontTx/>
              <a:buNone/>
              <a:defRPr/>
            </a:pPr>
            <a:fld id="{41E0E0E2-7263-44C4-AAA9-733DBA7BD205}"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14</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219200" rtl="0" eaLnBrk="1" fontAlgn="auto" latinLnBrk="0" hangingPunct="1">
              <a:lnSpc>
                <a:spcPct val="100000"/>
              </a:lnSpc>
              <a:spcBef>
                <a:spcPts val="0"/>
              </a:spcBef>
              <a:spcAft>
                <a:spcPts val="0"/>
              </a:spcAft>
              <a:buClrTx/>
              <a:buSzTx/>
              <a:buFontTx/>
              <a:buNone/>
              <a:defRPr/>
            </a:pPr>
            <a:fld id="{0E21FD59-C920-460C-B1C9-0346C59420B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15</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219200" rtl="0" eaLnBrk="1" fontAlgn="auto" latinLnBrk="0" hangingPunct="1">
              <a:lnSpc>
                <a:spcPct val="100000"/>
              </a:lnSpc>
              <a:spcBef>
                <a:spcPts val="0"/>
              </a:spcBef>
              <a:spcAft>
                <a:spcPts val="0"/>
              </a:spcAft>
              <a:buClrTx/>
              <a:buSzTx/>
              <a:buFontTx/>
              <a:buNone/>
              <a:defRPr/>
            </a:pPr>
            <a:fld id="{0E21FD59-C920-460C-B1C9-0346C59420B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16</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219200" rtl="0" eaLnBrk="1" fontAlgn="auto" latinLnBrk="0" hangingPunct="1">
              <a:lnSpc>
                <a:spcPct val="100000"/>
              </a:lnSpc>
              <a:spcBef>
                <a:spcPts val="0"/>
              </a:spcBef>
              <a:spcAft>
                <a:spcPts val="0"/>
              </a:spcAft>
              <a:buClrTx/>
              <a:buSzTx/>
              <a:buFontTx/>
              <a:buNone/>
              <a:defRPr/>
            </a:pPr>
            <a:fld id="{0E21FD59-C920-460C-B1C9-0346C59420B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17</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219200" rtl="0" eaLnBrk="1" fontAlgn="auto" latinLnBrk="0" hangingPunct="1">
              <a:lnSpc>
                <a:spcPct val="100000"/>
              </a:lnSpc>
              <a:spcBef>
                <a:spcPts val="0"/>
              </a:spcBef>
              <a:spcAft>
                <a:spcPts val="0"/>
              </a:spcAft>
              <a:buClrTx/>
              <a:buSzTx/>
              <a:buFontTx/>
              <a:buNone/>
              <a:defRPr/>
            </a:pPr>
            <a:fld id="{0E21FD59-C920-460C-B1C9-0346C59420B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18</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219200" rtl="0" eaLnBrk="1" fontAlgn="auto" latinLnBrk="0" hangingPunct="1">
              <a:lnSpc>
                <a:spcPct val="100000"/>
              </a:lnSpc>
              <a:spcBef>
                <a:spcPts val="0"/>
              </a:spcBef>
              <a:spcAft>
                <a:spcPts val="0"/>
              </a:spcAft>
              <a:buClrTx/>
              <a:buSzTx/>
              <a:buFontTx/>
              <a:buNone/>
              <a:defRPr/>
            </a:pPr>
            <a:fld id="{0E21FD59-C920-460C-B1C9-0346C59420B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19</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1219200" rtl="0" eaLnBrk="1" fontAlgn="auto" latinLnBrk="0" hangingPunct="1">
              <a:lnSpc>
                <a:spcPct val="100000"/>
              </a:lnSpc>
              <a:spcBef>
                <a:spcPts val="0"/>
              </a:spcBef>
              <a:spcAft>
                <a:spcPts val="0"/>
              </a:spcAft>
              <a:buClrTx/>
              <a:buSzTx/>
              <a:buFontTx/>
              <a:buNone/>
              <a:defRPr/>
            </a:pPr>
            <a:fld id="{41E0E0E2-7263-44C4-AAA9-733DBA7BD205}"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2</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219200" rtl="0" eaLnBrk="1" fontAlgn="auto" latinLnBrk="0" hangingPunct="1">
              <a:lnSpc>
                <a:spcPct val="100000"/>
              </a:lnSpc>
              <a:spcBef>
                <a:spcPts val="0"/>
              </a:spcBef>
              <a:spcAft>
                <a:spcPts val="0"/>
              </a:spcAft>
              <a:buClrTx/>
              <a:buSzTx/>
              <a:buFontTx/>
              <a:buNone/>
              <a:defRPr/>
            </a:pPr>
            <a:fld id="{0E21FD59-C920-460C-B1C9-0346C59420B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20</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219200" rtl="0" eaLnBrk="1" fontAlgn="auto" latinLnBrk="0" hangingPunct="1">
              <a:lnSpc>
                <a:spcPct val="100000"/>
              </a:lnSpc>
              <a:spcBef>
                <a:spcPts val="0"/>
              </a:spcBef>
              <a:spcAft>
                <a:spcPts val="0"/>
              </a:spcAft>
              <a:buClrTx/>
              <a:buSzTx/>
              <a:buFontTx/>
              <a:buNone/>
              <a:defRPr/>
            </a:pPr>
            <a:fld id="{0E21FD59-C920-460C-B1C9-0346C59420B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21</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219200" rtl="0" eaLnBrk="1" fontAlgn="auto" latinLnBrk="0" hangingPunct="1">
              <a:lnSpc>
                <a:spcPct val="100000"/>
              </a:lnSpc>
              <a:spcBef>
                <a:spcPts val="0"/>
              </a:spcBef>
              <a:spcAft>
                <a:spcPts val="0"/>
              </a:spcAft>
              <a:buClrTx/>
              <a:buSzTx/>
              <a:buFontTx/>
              <a:buNone/>
              <a:defRPr/>
            </a:pPr>
            <a:fld id="{0E21FD59-C920-460C-B1C9-0346C59420B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22</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219200" rtl="0" eaLnBrk="1" fontAlgn="auto" latinLnBrk="0" hangingPunct="1">
              <a:lnSpc>
                <a:spcPct val="100000"/>
              </a:lnSpc>
              <a:spcBef>
                <a:spcPts val="0"/>
              </a:spcBef>
              <a:spcAft>
                <a:spcPts val="0"/>
              </a:spcAft>
              <a:buClrTx/>
              <a:buSzTx/>
              <a:buFontTx/>
              <a:buNone/>
              <a:defRPr/>
            </a:pPr>
            <a:fld id="{0E21FD59-C920-460C-B1C9-0346C59420B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23</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219200" rtl="0" eaLnBrk="1" fontAlgn="auto" latinLnBrk="0" hangingPunct="1">
              <a:lnSpc>
                <a:spcPct val="100000"/>
              </a:lnSpc>
              <a:spcBef>
                <a:spcPts val="0"/>
              </a:spcBef>
              <a:spcAft>
                <a:spcPts val="0"/>
              </a:spcAft>
              <a:buClrTx/>
              <a:buSzTx/>
              <a:buFontTx/>
              <a:buNone/>
              <a:defRPr/>
            </a:pPr>
            <a:fld id="{0E21FD59-C920-460C-B1C9-0346C59420B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24</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219200" rtl="0" eaLnBrk="1" fontAlgn="auto" latinLnBrk="0" hangingPunct="1">
              <a:lnSpc>
                <a:spcPct val="100000"/>
              </a:lnSpc>
              <a:spcBef>
                <a:spcPts val="0"/>
              </a:spcBef>
              <a:spcAft>
                <a:spcPts val="0"/>
              </a:spcAft>
              <a:buClrTx/>
              <a:buSzTx/>
              <a:buFontTx/>
              <a:buNone/>
              <a:defRPr/>
            </a:pPr>
            <a:fld id="{0E21FD59-C920-460C-B1C9-0346C59420B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25</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219200" rtl="0" eaLnBrk="1" fontAlgn="auto" latinLnBrk="0" hangingPunct="1">
              <a:lnSpc>
                <a:spcPct val="100000"/>
              </a:lnSpc>
              <a:spcBef>
                <a:spcPts val="0"/>
              </a:spcBef>
              <a:spcAft>
                <a:spcPts val="0"/>
              </a:spcAft>
              <a:buClrTx/>
              <a:buSzTx/>
              <a:buFontTx/>
              <a:buNone/>
              <a:defRPr/>
            </a:pPr>
            <a:fld id="{0E21FD59-C920-460C-B1C9-0346C59420B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26</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219200" rtl="0" eaLnBrk="1" fontAlgn="auto" latinLnBrk="0" hangingPunct="1">
              <a:lnSpc>
                <a:spcPct val="100000"/>
              </a:lnSpc>
              <a:spcBef>
                <a:spcPts val="0"/>
              </a:spcBef>
              <a:spcAft>
                <a:spcPts val="0"/>
              </a:spcAft>
              <a:buClrTx/>
              <a:buSzTx/>
              <a:buFontTx/>
              <a:buNone/>
              <a:defRPr/>
            </a:pPr>
            <a:fld id="{0E21FD59-C920-460C-B1C9-0346C59420B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27</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219200" rtl="0" eaLnBrk="1" fontAlgn="auto" latinLnBrk="0" hangingPunct="1">
              <a:lnSpc>
                <a:spcPct val="100000"/>
              </a:lnSpc>
              <a:spcBef>
                <a:spcPts val="0"/>
              </a:spcBef>
              <a:spcAft>
                <a:spcPts val="0"/>
              </a:spcAft>
              <a:buClrTx/>
              <a:buSzTx/>
              <a:buFontTx/>
              <a:buNone/>
              <a:defRPr/>
            </a:pPr>
            <a:fld id="{0E21FD59-C920-460C-B1C9-0346C59420B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28</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219200" rtl="0" eaLnBrk="1" fontAlgn="auto" latinLnBrk="0" hangingPunct="1">
              <a:lnSpc>
                <a:spcPct val="100000"/>
              </a:lnSpc>
              <a:spcBef>
                <a:spcPts val="0"/>
              </a:spcBef>
              <a:spcAft>
                <a:spcPts val="0"/>
              </a:spcAft>
              <a:buClrTx/>
              <a:buSzTx/>
              <a:buFontTx/>
              <a:buNone/>
              <a:defRPr/>
            </a:pPr>
            <a:fld id="{0E21FD59-C920-460C-B1C9-0346C59420B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29</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219200" rtl="0" eaLnBrk="1" fontAlgn="auto" latinLnBrk="0" hangingPunct="1">
              <a:lnSpc>
                <a:spcPct val="100000"/>
              </a:lnSpc>
              <a:spcBef>
                <a:spcPts val="0"/>
              </a:spcBef>
              <a:spcAft>
                <a:spcPts val="0"/>
              </a:spcAft>
              <a:buClrTx/>
              <a:buSzTx/>
              <a:buFontTx/>
              <a:buNone/>
              <a:defRPr/>
            </a:pPr>
            <a:fld id="{0E21FD59-C920-460C-B1C9-0346C59420B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3</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1219200" rtl="0" eaLnBrk="1" fontAlgn="auto" latinLnBrk="0" hangingPunct="1">
              <a:lnSpc>
                <a:spcPct val="100000"/>
              </a:lnSpc>
              <a:spcBef>
                <a:spcPts val="0"/>
              </a:spcBef>
              <a:spcAft>
                <a:spcPts val="0"/>
              </a:spcAft>
              <a:buClrTx/>
              <a:buSzTx/>
              <a:buFontTx/>
              <a:buNone/>
              <a:defRPr/>
            </a:pPr>
            <a:fld id="{41E0E0E2-7263-44C4-AAA9-733DBA7BD205}"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30</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219200" rtl="0" eaLnBrk="1" fontAlgn="auto" latinLnBrk="0" hangingPunct="1">
              <a:lnSpc>
                <a:spcPct val="100000"/>
              </a:lnSpc>
              <a:spcBef>
                <a:spcPts val="0"/>
              </a:spcBef>
              <a:spcAft>
                <a:spcPts val="0"/>
              </a:spcAft>
              <a:buClrTx/>
              <a:buSzTx/>
              <a:buFontTx/>
              <a:buNone/>
              <a:defRPr/>
            </a:pPr>
            <a:fld id="{0E21FD59-C920-460C-B1C9-0346C59420B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31</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219200" rtl="0" eaLnBrk="1" fontAlgn="auto" latinLnBrk="0" hangingPunct="1">
              <a:lnSpc>
                <a:spcPct val="100000"/>
              </a:lnSpc>
              <a:spcBef>
                <a:spcPts val="0"/>
              </a:spcBef>
              <a:spcAft>
                <a:spcPts val="0"/>
              </a:spcAft>
              <a:buClrTx/>
              <a:buSzTx/>
              <a:buFontTx/>
              <a:buNone/>
              <a:defRPr/>
            </a:pPr>
            <a:fld id="{0E21FD59-C920-460C-B1C9-0346C59420B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32</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219200" rtl="0" eaLnBrk="1" fontAlgn="auto" latinLnBrk="0" hangingPunct="1">
              <a:lnSpc>
                <a:spcPct val="100000"/>
              </a:lnSpc>
              <a:spcBef>
                <a:spcPts val="0"/>
              </a:spcBef>
              <a:spcAft>
                <a:spcPts val="0"/>
              </a:spcAft>
              <a:buClrTx/>
              <a:buSzTx/>
              <a:buFontTx/>
              <a:buNone/>
              <a:defRPr/>
            </a:pPr>
            <a:fld id="{0E21FD59-C920-460C-B1C9-0346C59420B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33</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219200" rtl="0" eaLnBrk="1" fontAlgn="auto" latinLnBrk="0" hangingPunct="1">
              <a:lnSpc>
                <a:spcPct val="100000"/>
              </a:lnSpc>
              <a:spcBef>
                <a:spcPts val="0"/>
              </a:spcBef>
              <a:spcAft>
                <a:spcPts val="0"/>
              </a:spcAft>
              <a:buClrTx/>
              <a:buSzTx/>
              <a:buFontTx/>
              <a:buNone/>
              <a:defRPr/>
            </a:pPr>
            <a:fld id="{0E21FD59-C920-460C-B1C9-0346C59420B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34</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219200" rtl="0" eaLnBrk="1" fontAlgn="auto" latinLnBrk="0" hangingPunct="1">
              <a:lnSpc>
                <a:spcPct val="100000"/>
              </a:lnSpc>
              <a:spcBef>
                <a:spcPts val="0"/>
              </a:spcBef>
              <a:spcAft>
                <a:spcPts val="0"/>
              </a:spcAft>
              <a:buClrTx/>
              <a:buSzTx/>
              <a:buFontTx/>
              <a:buNone/>
              <a:defRPr/>
            </a:pPr>
            <a:fld id="{0E21FD59-C920-460C-B1C9-0346C59420B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35</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219200" rtl="0" eaLnBrk="1" fontAlgn="auto" latinLnBrk="0" hangingPunct="1">
              <a:lnSpc>
                <a:spcPct val="100000"/>
              </a:lnSpc>
              <a:spcBef>
                <a:spcPts val="0"/>
              </a:spcBef>
              <a:spcAft>
                <a:spcPts val="0"/>
              </a:spcAft>
              <a:buClrTx/>
              <a:buSzTx/>
              <a:buFontTx/>
              <a:buNone/>
              <a:defRPr/>
            </a:pPr>
            <a:fld id="{0E21FD59-C920-460C-B1C9-0346C59420B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36</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219200" rtl="0" eaLnBrk="1" fontAlgn="auto" latinLnBrk="0" hangingPunct="1">
              <a:lnSpc>
                <a:spcPct val="100000"/>
              </a:lnSpc>
              <a:spcBef>
                <a:spcPts val="0"/>
              </a:spcBef>
              <a:spcAft>
                <a:spcPts val="0"/>
              </a:spcAft>
              <a:buClrTx/>
              <a:buSzTx/>
              <a:buFontTx/>
              <a:buNone/>
              <a:defRPr/>
            </a:pPr>
            <a:fld id="{0E21FD59-C920-460C-B1C9-0346C59420B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37</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219200" rtl="0" eaLnBrk="1" fontAlgn="auto" latinLnBrk="0" hangingPunct="1">
              <a:lnSpc>
                <a:spcPct val="100000"/>
              </a:lnSpc>
              <a:spcBef>
                <a:spcPts val="0"/>
              </a:spcBef>
              <a:spcAft>
                <a:spcPts val="0"/>
              </a:spcAft>
              <a:buClrTx/>
              <a:buSzTx/>
              <a:buFontTx/>
              <a:buNone/>
              <a:defRPr/>
            </a:pPr>
            <a:fld id="{0E21FD59-C920-460C-B1C9-0346C59420B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38</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219200" rtl="0" eaLnBrk="1" fontAlgn="auto" latinLnBrk="0" hangingPunct="1">
              <a:lnSpc>
                <a:spcPct val="100000"/>
              </a:lnSpc>
              <a:spcBef>
                <a:spcPts val="0"/>
              </a:spcBef>
              <a:spcAft>
                <a:spcPts val="0"/>
              </a:spcAft>
              <a:buClrTx/>
              <a:buSzTx/>
              <a:buFontTx/>
              <a:buNone/>
              <a:defRPr/>
            </a:pPr>
            <a:fld id="{0E21FD59-C920-460C-B1C9-0346C59420B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39</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219200" rtl="0" eaLnBrk="1" fontAlgn="auto" latinLnBrk="0" hangingPunct="1">
              <a:lnSpc>
                <a:spcPct val="100000"/>
              </a:lnSpc>
              <a:spcBef>
                <a:spcPts val="0"/>
              </a:spcBef>
              <a:spcAft>
                <a:spcPts val="0"/>
              </a:spcAft>
              <a:buClrTx/>
              <a:buSzTx/>
              <a:buFontTx/>
              <a:buNone/>
              <a:defRPr/>
            </a:pPr>
            <a:fld id="{0E21FD59-C920-460C-B1C9-0346C59420B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4</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219200" rtl="0" eaLnBrk="1" fontAlgn="auto" latinLnBrk="0" hangingPunct="1">
              <a:lnSpc>
                <a:spcPct val="100000"/>
              </a:lnSpc>
              <a:spcBef>
                <a:spcPts val="0"/>
              </a:spcBef>
              <a:spcAft>
                <a:spcPts val="0"/>
              </a:spcAft>
              <a:buClrTx/>
              <a:buSzTx/>
              <a:buFontTx/>
              <a:buNone/>
              <a:defRPr/>
            </a:pPr>
            <a:fld id="{0E21FD59-C920-460C-B1C9-0346C59420B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40</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219200" rtl="0" eaLnBrk="1" fontAlgn="auto" latinLnBrk="0" hangingPunct="1">
              <a:lnSpc>
                <a:spcPct val="100000"/>
              </a:lnSpc>
              <a:spcBef>
                <a:spcPts val="0"/>
              </a:spcBef>
              <a:spcAft>
                <a:spcPts val="0"/>
              </a:spcAft>
              <a:buClrTx/>
              <a:buSzTx/>
              <a:buFontTx/>
              <a:buNone/>
              <a:defRPr/>
            </a:pPr>
            <a:fld id="{0E21FD59-C920-460C-B1C9-0346C59420B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41</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219200" rtl="0" eaLnBrk="1" fontAlgn="auto" latinLnBrk="0" hangingPunct="1">
              <a:lnSpc>
                <a:spcPct val="100000"/>
              </a:lnSpc>
              <a:spcBef>
                <a:spcPts val="0"/>
              </a:spcBef>
              <a:spcAft>
                <a:spcPts val="0"/>
              </a:spcAft>
              <a:buClrTx/>
              <a:buSzTx/>
              <a:buFontTx/>
              <a:buNone/>
              <a:defRPr/>
            </a:pPr>
            <a:fld id="{0E21FD59-C920-460C-B1C9-0346C59420B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42</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219200" rtl="0" eaLnBrk="1" fontAlgn="auto" latinLnBrk="0" hangingPunct="1">
              <a:lnSpc>
                <a:spcPct val="100000"/>
              </a:lnSpc>
              <a:spcBef>
                <a:spcPts val="0"/>
              </a:spcBef>
              <a:spcAft>
                <a:spcPts val="0"/>
              </a:spcAft>
              <a:buClrTx/>
              <a:buSzTx/>
              <a:buFontTx/>
              <a:buNone/>
              <a:defRPr/>
            </a:pPr>
            <a:fld id="{0E21FD59-C920-460C-B1C9-0346C59420B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43</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219200" rtl="0" eaLnBrk="1" fontAlgn="auto" latinLnBrk="0" hangingPunct="1">
              <a:lnSpc>
                <a:spcPct val="100000"/>
              </a:lnSpc>
              <a:spcBef>
                <a:spcPts val="0"/>
              </a:spcBef>
              <a:spcAft>
                <a:spcPts val="0"/>
              </a:spcAft>
              <a:buClrTx/>
              <a:buSzTx/>
              <a:buFontTx/>
              <a:buNone/>
              <a:defRPr/>
            </a:pPr>
            <a:fld id="{0E21FD59-C920-460C-B1C9-0346C59420B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44</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219200" rtl="0" eaLnBrk="1" fontAlgn="auto" latinLnBrk="0" hangingPunct="1">
              <a:lnSpc>
                <a:spcPct val="100000"/>
              </a:lnSpc>
              <a:spcBef>
                <a:spcPts val="0"/>
              </a:spcBef>
              <a:spcAft>
                <a:spcPts val="0"/>
              </a:spcAft>
              <a:buClrTx/>
              <a:buSzTx/>
              <a:buFontTx/>
              <a:buNone/>
              <a:defRPr/>
            </a:pPr>
            <a:fld id="{0E21FD59-C920-460C-B1C9-0346C59420B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45</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219200" rtl="0" eaLnBrk="1" fontAlgn="auto" latinLnBrk="0" hangingPunct="1">
              <a:lnSpc>
                <a:spcPct val="100000"/>
              </a:lnSpc>
              <a:spcBef>
                <a:spcPts val="0"/>
              </a:spcBef>
              <a:spcAft>
                <a:spcPts val="0"/>
              </a:spcAft>
              <a:buClrTx/>
              <a:buSzTx/>
              <a:buFontTx/>
              <a:buNone/>
              <a:defRPr/>
            </a:pPr>
            <a:fld id="{0E21FD59-C920-460C-B1C9-0346C59420B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46</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1219200" rtl="0" eaLnBrk="1" fontAlgn="auto" latinLnBrk="0" hangingPunct="1">
              <a:lnSpc>
                <a:spcPct val="100000"/>
              </a:lnSpc>
              <a:spcBef>
                <a:spcPts val="0"/>
              </a:spcBef>
              <a:spcAft>
                <a:spcPts val="0"/>
              </a:spcAft>
              <a:buClrTx/>
              <a:buSzTx/>
              <a:buFontTx/>
              <a:buNone/>
              <a:defRPr/>
            </a:pPr>
            <a:fld id="{41E0E0E2-7263-44C4-AAA9-733DBA7BD205}"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47</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219200" rtl="0" eaLnBrk="1" fontAlgn="auto" latinLnBrk="0" hangingPunct="1">
              <a:lnSpc>
                <a:spcPct val="100000"/>
              </a:lnSpc>
              <a:spcBef>
                <a:spcPts val="0"/>
              </a:spcBef>
              <a:spcAft>
                <a:spcPts val="0"/>
              </a:spcAft>
              <a:buClrTx/>
              <a:buSzTx/>
              <a:buFontTx/>
              <a:buNone/>
              <a:defRPr/>
            </a:pPr>
            <a:fld id="{0E21FD59-C920-460C-B1C9-0346C59420B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48</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219200" rtl="0" eaLnBrk="1" fontAlgn="auto" latinLnBrk="0" hangingPunct="1">
              <a:lnSpc>
                <a:spcPct val="100000"/>
              </a:lnSpc>
              <a:spcBef>
                <a:spcPts val="0"/>
              </a:spcBef>
              <a:spcAft>
                <a:spcPts val="0"/>
              </a:spcAft>
              <a:buClrTx/>
              <a:buSzTx/>
              <a:buFontTx/>
              <a:buNone/>
              <a:defRPr/>
            </a:pPr>
            <a:fld id="{0E21FD59-C920-460C-B1C9-0346C59420B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49</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219200" rtl="0" eaLnBrk="1" fontAlgn="auto" latinLnBrk="0" hangingPunct="1">
              <a:lnSpc>
                <a:spcPct val="100000"/>
              </a:lnSpc>
              <a:spcBef>
                <a:spcPts val="0"/>
              </a:spcBef>
              <a:spcAft>
                <a:spcPts val="0"/>
              </a:spcAft>
              <a:buClrTx/>
              <a:buSzTx/>
              <a:buFontTx/>
              <a:buNone/>
              <a:defRPr/>
            </a:pPr>
            <a:fld id="{0E21FD59-C920-460C-B1C9-0346C59420B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5</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219200" rtl="0" eaLnBrk="1" fontAlgn="auto" latinLnBrk="0" hangingPunct="1">
              <a:lnSpc>
                <a:spcPct val="100000"/>
              </a:lnSpc>
              <a:spcBef>
                <a:spcPts val="0"/>
              </a:spcBef>
              <a:spcAft>
                <a:spcPts val="0"/>
              </a:spcAft>
              <a:buClrTx/>
              <a:buSzTx/>
              <a:buFontTx/>
              <a:buNone/>
              <a:defRPr/>
            </a:pPr>
            <a:fld id="{0E21FD59-C920-460C-B1C9-0346C59420B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50</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219200" rtl="0" eaLnBrk="1" fontAlgn="auto" latinLnBrk="0" hangingPunct="1">
              <a:lnSpc>
                <a:spcPct val="100000"/>
              </a:lnSpc>
              <a:spcBef>
                <a:spcPts val="0"/>
              </a:spcBef>
              <a:spcAft>
                <a:spcPts val="0"/>
              </a:spcAft>
              <a:buClrTx/>
              <a:buSzTx/>
              <a:buFontTx/>
              <a:buNone/>
              <a:defRPr/>
            </a:pPr>
            <a:fld id="{0E21FD59-C920-460C-B1C9-0346C59420B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51</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219200" rtl="0" eaLnBrk="1" fontAlgn="auto" latinLnBrk="0" hangingPunct="1">
              <a:lnSpc>
                <a:spcPct val="100000"/>
              </a:lnSpc>
              <a:spcBef>
                <a:spcPts val="0"/>
              </a:spcBef>
              <a:spcAft>
                <a:spcPts val="0"/>
              </a:spcAft>
              <a:buClrTx/>
              <a:buSzTx/>
              <a:buFontTx/>
              <a:buNone/>
              <a:defRPr/>
            </a:pPr>
            <a:fld id="{0E21FD59-C920-460C-B1C9-0346C59420B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52</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219200" rtl="0" eaLnBrk="1" fontAlgn="auto" latinLnBrk="0" hangingPunct="1">
              <a:lnSpc>
                <a:spcPct val="100000"/>
              </a:lnSpc>
              <a:spcBef>
                <a:spcPts val="0"/>
              </a:spcBef>
              <a:spcAft>
                <a:spcPts val="0"/>
              </a:spcAft>
              <a:buClrTx/>
              <a:buSzTx/>
              <a:buFontTx/>
              <a:buNone/>
              <a:defRPr/>
            </a:pPr>
            <a:fld id="{0E21FD59-C920-460C-B1C9-0346C59420B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53</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219200" rtl="0" eaLnBrk="1" fontAlgn="auto" latinLnBrk="0" hangingPunct="1">
              <a:lnSpc>
                <a:spcPct val="100000"/>
              </a:lnSpc>
              <a:spcBef>
                <a:spcPts val="0"/>
              </a:spcBef>
              <a:spcAft>
                <a:spcPts val="0"/>
              </a:spcAft>
              <a:buClrTx/>
              <a:buSzTx/>
              <a:buFontTx/>
              <a:buNone/>
              <a:defRPr/>
            </a:pPr>
            <a:fld id="{0E21FD59-C920-460C-B1C9-0346C59420B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54</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219200" rtl="0" eaLnBrk="1" fontAlgn="auto" latinLnBrk="0" hangingPunct="1">
              <a:lnSpc>
                <a:spcPct val="100000"/>
              </a:lnSpc>
              <a:spcBef>
                <a:spcPts val="0"/>
              </a:spcBef>
              <a:spcAft>
                <a:spcPts val="0"/>
              </a:spcAft>
              <a:buClrTx/>
              <a:buSzTx/>
              <a:buFontTx/>
              <a:buNone/>
              <a:defRPr/>
            </a:pPr>
            <a:fld id="{0E21FD59-C920-460C-B1C9-0346C59420B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55</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219200" rtl="0" eaLnBrk="1" fontAlgn="auto" latinLnBrk="0" hangingPunct="1">
              <a:lnSpc>
                <a:spcPct val="100000"/>
              </a:lnSpc>
              <a:spcBef>
                <a:spcPts val="0"/>
              </a:spcBef>
              <a:spcAft>
                <a:spcPts val="0"/>
              </a:spcAft>
              <a:buClrTx/>
              <a:buSzTx/>
              <a:buFontTx/>
              <a:buNone/>
              <a:defRPr/>
            </a:pPr>
            <a:fld id="{0E21FD59-C920-460C-B1C9-0346C59420B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56</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219200" rtl="0" eaLnBrk="1" fontAlgn="auto" latinLnBrk="0" hangingPunct="1">
              <a:lnSpc>
                <a:spcPct val="100000"/>
              </a:lnSpc>
              <a:spcBef>
                <a:spcPts val="0"/>
              </a:spcBef>
              <a:spcAft>
                <a:spcPts val="0"/>
              </a:spcAft>
              <a:buClrTx/>
              <a:buSzTx/>
              <a:buFontTx/>
              <a:buNone/>
              <a:defRPr/>
            </a:pPr>
            <a:fld id="{0E21FD59-C920-460C-B1C9-0346C59420B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57</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219200" rtl="0" eaLnBrk="1" fontAlgn="auto" latinLnBrk="0" hangingPunct="1">
              <a:lnSpc>
                <a:spcPct val="100000"/>
              </a:lnSpc>
              <a:spcBef>
                <a:spcPts val="0"/>
              </a:spcBef>
              <a:spcAft>
                <a:spcPts val="0"/>
              </a:spcAft>
              <a:buClrTx/>
              <a:buSzTx/>
              <a:buFontTx/>
              <a:buNone/>
              <a:defRPr/>
            </a:pPr>
            <a:fld id="{0E21FD59-C920-460C-B1C9-0346C59420B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58</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219200" rtl="0" eaLnBrk="1" fontAlgn="auto" latinLnBrk="0" hangingPunct="1">
              <a:lnSpc>
                <a:spcPct val="100000"/>
              </a:lnSpc>
              <a:spcBef>
                <a:spcPts val="0"/>
              </a:spcBef>
              <a:spcAft>
                <a:spcPts val="0"/>
              </a:spcAft>
              <a:buClrTx/>
              <a:buSzTx/>
              <a:buFontTx/>
              <a:buNone/>
              <a:defRPr/>
            </a:pPr>
            <a:fld id="{0E21FD59-C920-460C-B1C9-0346C59420B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59</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219200" rtl="0" eaLnBrk="1" fontAlgn="auto" latinLnBrk="0" hangingPunct="1">
              <a:lnSpc>
                <a:spcPct val="100000"/>
              </a:lnSpc>
              <a:spcBef>
                <a:spcPts val="0"/>
              </a:spcBef>
              <a:spcAft>
                <a:spcPts val="0"/>
              </a:spcAft>
              <a:buClrTx/>
              <a:buSzTx/>
              <a:buFontTx/>
              <a:buNone/>
              <a:defRPr/>
            </a:pPr>
            <a:fld id="{0E21FD59-C920-460C-B1C9-0346C59420B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6</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219200" rtl="0" eaLnBrk="1" fontAlgn="auto" latinLnBrk="0" hangingPunct="1">
              <a:lnSpc>
                <a:spcPct val="100000"/>
              </a:lnSpc>
              <a:spcBef>
                <a:spcPts val="0"/>
              </a:spcBef>
              <a:spcAft>
                <a:spcPts val="0"/>
              </a:spcAft>
              <a:buClrTx/>
              <a:buSzTx/>
              <a:buFontTx/>
              <a:buNone/>
              <a:defRPr/>
            </a:pPr>
            <a:fld id="{0E21FD59-C920-460C-B1C9-0346C59420B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60</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219200" rtl="0" eaLnBrk="1" fontAlgn="auto" latinLnBrk="0" hangingPunct="1">
              <a:lnSpc>
                <a:spcPct val="100000"/>
              </a:lnSpc>
              <a:spcBef>
                <a:spcPts val="0"/>
              </a:spcBef>
              <a:spcAft>
                <a:spcPts val="0"/>
              </a:spcAft>
              <a:buClrTx/>
              <a:buSzTx/>
              <a:buFontTx/>
              <a:buNone/>
              <a:defRPr/>
            </a:pPr>
            <a:fld id="{0E21FD59-C920-460C-B1C9-0346C59420B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61</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219200" rtl="0" eaLnBrk="1" fontAlgn="auto" latinLnBrk="0" hangingPunct="1">
              <a:lnSpc>
                <a:spcPct val="100000"/>
              </a:lnSpc>
              <a:spcBef>
                <a:spcPts val="0"/>
              </a:spcBef>
              <a:spcAft>
                <a:spcPts val="0"/>
              </a:spcAft>
              <a:buClrTx/>
              <a:buSzTx/>
              <a:buFontTx/>
              <a:buNone/>
              <a:defRPr/>
            </a:pPr>
            <a:fld id="{0E21FD59-C920-460C-B1C9-0346C59420B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62</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219200" rtl="0" eaLnBrk="1" fontAlgn="auto" latinLnBrk="0" hangingPunct="1">
              <a:lnSpc>
                <a:spcPct val="100000"/>
              </a:lnSpc>
              <a:spcBef>
                <a:spcPts val="0"/>
              </a:spcBef>
              <a:spcAft>
                <a:spcPts val="0"/>
              </a:spcAft>
              <a:buClrTx/>
              <a:buSzTx/>
              <a:buFontTx/>
              <a:buNone/>
              <a:defRPr/>
            </a:pPr>
            <a:fld id="{0E21FD59-C920-460C-B1C9-0346C59420B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63</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219200" rtl="0" eaLnBrk="1" fontAlgn="auto" latinLnBrk="0" hangingPunct="1">
              <a:lnSpc>
                <a:spcPct val="100000"/>
              </a:lnSpc>
              <a:spcBef>
                <a:spcPts val="0"/>
              </a:spcBef>
              <a:spcAft>
                <a:spcPts val="0"/>
              </a:spcAft>
              <a:buClrTx/>
              <a:buSzTx/>
              <a:buFontTx/>
              <a:buNone/>
              <a:defRPr/>
            </a:pPr>
            <a:fld id="{0E21FD59-C920-460C-B1C9-0346C59420B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64</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219200" rtl="0" eaLnBrk="1" fontAlgn="auto" latinLnBrk="0" hangingPunct="1">
              <a:lnSpc>
                <a:spcPct val="100000"/>
              </a:lnSpc>
              <a:spcBef>
                <a:spcPts val="0"/>
              </a:spcBef>
              <a:spcAft>
                <a:spcPts val="0"/>
              </a:spcAft>
              <a:buClrTx/>
              <a:buSzTx/>
              <a:buFontTx/>
              <a:buNone/>
              <a:defRPr/>
            </a:pPr>
            <a:fld id="{0E21FD59-C920-460C-B1C9-0346C59420B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65</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219200" rtl="0" eaLnBrk="1" fontAlgn="auto" latinLnBrk="0" hangingPunct="1">
              <a:lnSpc>
                <a:spcPct val="100000"/>
              </a:lnSpc>
              <a:spcBef>
                <a:spcPts val="0"/>
              </a:spcBef>
              <a:spcAft>
                <a:spcPts val="0"/>
              </a:spcAft>
              <a:buClrTx/>
              <a:buSzTx/>
              <a:buFontTx/>
              <a:buNone/>
              <a:defRPr/>
            </a:pPr>
            <a:fld id="{0E21FD59-C920-460C-B1C9-0346C59420B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66</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219200" rtl="0" eaLnBrk="1" fontAlgn="auto" latinLnBrk="0" hangingPunct="1">
              <a:lnSpc>
                <a:spcPct val="100000"/>
              </a:lnSpc>
              <a:spcBef>
                <a:spcPts val="0"/>
              </a:spcBef>
              <a:spcAft>
                <a:spcPts val="0"/>
              </a:spcAft>
              <a:buClrTx/>
              <a:buSzTx/>
              <a:buFontTx/>
              <a:buNone/>
              <a:defRPr/>
            </a:pPr>
            <a:fld id="{0E21FD59-C920-460C-B1C9-0346C59420B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67</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219200" rtl="0" eaLnBrk="1" fontAlgn="auto" latinLnBrk="0" hangingPunct="1">
              <a:lnSpc>
                <a:spcPct val="100000"/>
              </a:lnSpc>
              <a:spcBef>
                <a:spcPts val="0"/>
              </a:spcBef>
              <a:spcAft>
                <a:spcPts val="0"/>
              </a:spcAft>
              <a:buClrTx/>
              <a:buSzTx/>
              <a:buFontTx/>
              <a:buNone/>
              <a:defRPr/>
            </a:pPr>
            <a:fld id="{0E21FD59-C920-460C-B1C9-0346C59420B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68</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219200" rtl="0" eaLnBrk="1" fontAlgn="auto" latinLnBrk="0" hangingPunct="1">
              <a:lnSpc>
                <a:spcPct val="100000"/>
              </a:lnSpc>
              <a:spcBef>
                <a:spcPts val="0"/>
              </a:spcBef>
              <a:spcAft>
                <a:spcPts val="0"/>
              </a:spcAft>
              <a:buClrTx/>
              <a:buSzTx/>
              <a:buFontTx/>
              <a:buNone/>
              <a:defRPr/>
            </a:pPr>
            <a:fld id="{0E21FD59-C920-460C-B1C9-0346C59420B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69</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219200" rtl="0" eaLnBrk="1" fontAlgn="auto" latinLnBrk="0" hangingPunct="1">
              <a:lnSpc>
                <a:spcPct val="100000"/>
              </a:lnSpc>
              <a:spcBef>
                <a:spcPts val="0"/>
              </a:spcBef>
              <a:spcAft>
                <a:spcPts val="0"/>
              </a:spcAft>
              <a:buClrTx/>
              <a:buSzTx/>
              <a:buFontTx/>
              <a:buNone/>
              <a:defRPr/>
            </a:pPr>
            <a:fld id="{0E21FD59-C920-460C-B1C9-0346C59420B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7</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219200" rtl="0" eaLnBrk="1" fontAlgn="auto" latinLnBrk="0" hangingPunct="1">
              <a:lnSpc>
                <a:spcPct val="100000"/>
              </a:lnSpc>
              <a:spcBef>
                <a:spcPts val="0"/>
              </a:spcBef>
              <a:spcAft>
                <a:spcPts val="0"/>
              </a:spcAft>
              <a:buClrTx/>
              <a:buSzTx/>
              <a:buFontTx/>
              <a:buNone/>
              <a:defRPr/>
            </a:pPr>
            <a:fld id="{0E21FD59-C920-460C-B1C9-0346C59420B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70</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219200" rtl="0" eaLnBrk="1" fontAlgn="auto" latinLnBrk="0" hangingPunct="1">
              <a:lnSpc>
                <a:spcPct val="100000"/>
              </a:lnSpc>
              <a:spcBef>
                <a:spcPts val="0"/>
              </a:spcBef>
              <a:spcAft>
                <a:spcPts val="0"/>
              </a:spcAft>
              <a:buClrTx/>
              <a:buSzTx/>
              <a:buFontTx/>
              <a:buNone/>
              <a:defRPr/>
            </a:pPr>
            <a:fld id="{0E21FD59-C920-460C-B1C9-0346C59420B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71</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1219200" rtl="0" eaLnBrk="1" fontAlgn="auto" latinLnBrk="0" hangingPunct="1">
              <a:lnSpc>
                <a:spcPct val="100000"/>
              </a:lnSpc>
              <a:spcBef>
                <a:spcPts val="0"/>
              </a:spcBef>
              <a:spcAft>
                <a:spcPts val="0"/>
              </a:spcAft>
              <a:buClrTx/>
              <a:buSzTx/>
              <a:buFontTx/>
              <a:buNone/>
              <a:defRPr/>
            </a:pPr>
            <a:fld id="{41E0E0E2-7263-44C4-AAA9-733DBA7BD205}"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72</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219200" rtl="0" eaLnBrk="1" fontAlgn="auto" latinLnBrk="0" hangingPunct="1">
              <a:lnSpc>
                <a:spcPct val="100000"/>
              </a:lnSpc>
              <a:spcBef>
                <a:spcPts val="0"/>
              </a:spcBef>
              <a:spcAft>
                <a:spcPts val="0"/>
              </a:spcAft>
              <a:buClrTx/>
              <a:buSzTx/>
              <a:buFontTx/>
              <a:buNone/>
              <a:defRPr/>
            </a:pPr>
            <a:fld id="{0E21FD59-C920-460C-B1C9-0346C59420B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73</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219200" rtl="0" eaLnBrk="1" fontAlgn="auto" latinLnBrk="0" hangingPunct="1">
              <a:lnSpc>
                <a:spcPct val="100000"/>
              </a:lnSpc>
              <a:spcBef>
                <a:spcPts val="0"/>
              </a:spcBef>
              <a:spcAft>
                <a:spcPts val="0"/>
              </a:spcAft>
              <a:buClrTx/>
              <a:buSzTx/>
              <a:buFontTx/>
              <a:buNone/>
              <a:defRPr/>
            </a:pPr>
            <a:fld id="{0E21FD59-C920-460C-B1C9-0346C59420B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74</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219200" rtl="0" eaLnBrk="1" fontAlgn="auto" latinLnBrk="0" hangingPunct="1">
              <a:lnSpc>
                <a:spcPct val="100000"/>
              </a:lnSpc>
              <a:spcBef>
                <a:spcPts val="0"/>
              </a:spcBef>
              <a:spcAft>
                <a:spcPts val="0"/>
              </a:spcAft>
              <a:buClrTx/>
              <a:buSzTx/>
              <a:buFontTx/>
              <a:buNone/>
              <a:defRPr/>
            </a:pPr>
            <a:fld id="{0E21FD59-C920-460C-B1C9-0346C59420B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75</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219200" rtl="0" eaLnBrk="1" fontAlgn="auto" latinLnBrk="0" hangingPunct="1">
              <a:lnSpc>
                <a:spcPct val="100000"/>
              </a:lnSpc>
              <a:spcBef>
                <a:spcPts val="0"/>
              </a:spcBef>
              <a:spcAft>
                <a:spcPts val="0"/>
              </a:spcAft>
              <a:buClrTx/>
              <a:buSzTx/>
              <a:buFontTx/>
              <a:buNone/>
              <a:defRPr/>
            </a:pPr>
            <a:fld id="{0E21FD59-C920-460C-B1C9-0346C59420B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76</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219200" rtl="0" eaLnBrk="1" fontAlgn="auto" latinLnBrk="0" hangingPunct="1">
              <a:lnSpc>
                <a:spcPct val="100000"/>
              </a:lnSpc>
              <a:spcBef>
                <a:spcPts val="0"/>
              </a:spcBef>
              <a:spcAft>
                <a:spcPts val="0"/>
              </a:spcAft>
              <a:buClrTx/>
              <a:buSzTx/>
              <a:buFontTx/>
              <a:buNone/>
              <a:defRPr/>
            </a:pPr>
            <a:fld id="{0E21FD59-C920-460C-B1C9-0346C59420B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77</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219200" rtl="0" eaLnBrk="1" fontAlgn="auto" latinLnBrk="0" hangingPunct="1">
              <a:lnSpc>
                <a:spcPct val="100000"/>
              </a:lnSpc>
              <a:spcBef>
                <a:spcPts val="0"/>
              </a:spcBef>
              <a:spcAft>
                <a:spcPts val="0"/>
              </a:spcAft>
              <a:buClrTx/>
              <a:buSzTx/>
              <a:buFontTx/>
              <a:buNone/>
              <a:defRPr/>
            </a:pPr>
            <a:fld id="{0E21FD59-C920-460C-B1C9-0346C59420B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78</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219200" rtl="0" eaLnBrk="1" fontAlgn="auto" latinLnBrk="0" hangingPunct="1">
              <a:lnSpc>
                <a:spcPct val="100000"/>
              </a:lnSpc>
              <a:spcBef>
                <a:spcPts val="0"/>
              </a:spcBef>
              <a:spcAft>
                <a:spcPts val="0"/>
              </a:spcAft>
              <a:buClrTx/>
              <a:buSzTx/>
              <a:buFontTx/>
              <a:buNone/>
              <a:defRPr/>
            </a:pPr>
            <a:fld id="{0E21FD59-C920-460C-B1C9-0346C59420B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79</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219200" rtl="0" eaLnBrk="1" fontAlgn="auto" latinLnBrk="0" hangingPunct="1">
              <a:lnSpc>
                <a:spcPct val="100000"/>
              </a:lnSpc>
              <a:spcBef>
                <a:spcPts val="0"/>
              </a:spcBef>
              <a:spcAft>
                <a:spcPts val="0"/>
              </a:spcAft>
              <a:buClrTx/>
              <a:buSzTx/>
              <a:buFontTx/>
              <a:buNone/>
              <a:defRPr/>
            </a:pPr>
            <a:fld id="{0E21FD59-C920-460C-B1C9-0346C59420B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8</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219200" rtl="0" eaLnBrk="1" fontAlgn="auto" latinLnBrk="0" hangingPunct="1">
              <a:lnSpc>
                <a:spcPct val="100000"/>
              </a:lnSpc>
              <a:spcBef>
                <a:spcPts val="0"/>
              </a:spcBef>
              <a:spcAft>
                <a:spcPts val="0"/>
              </a:spcAft>
              <a:buClrTx/>
              <a:buSzTx/>
              <a:buFontTx/>
              <a:buNone/>
              <a:defRPr/>
            </a:pPr>
            <a:fld id="{0E21FD59-C920-460C-B1C9-0346C59420B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80</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1219200" rtl="0" eaLnBrk="1" fontAlgn="auto" latinLnBrk="0" hangingPunct="1">
              <a:lnSpc>
                <a:spcPct val="100000"/>
              </a:lnSpc>
              <a:spcBef>
                <a:spcPts val="0"/>
              </a:spcBef>
              <a:spcAft>
                <a:spcPts val="0"/>
              </a:spcAft>
              <a:buClrTx/>
              <a:buSzTx/>
              <a:buFontTx/>
              <a:buNone/>
              <a:defRPr/>
            </a:pPr>
            <a:fld id="{41E0E0E2-7263-44C4-AAA9-733DBA7BD205}"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81</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219200" rtl="0" eaLnBrk="1" fontAlgn="auto" latinLnBrk="0" hangingPunct="1">
              <a:lnSpc>
                <a:spcPct val="100000"/>
              </a:lnSpc>
              <a:spcBef>
                <a:spcPts val="0"/>
              </a:spcBef>
              <a:spcAft>
                <a:spcPts val="0"/>
              </a:spcAft>
              <a:buClrTx/>
              <a:buSzTx/>
              <a:buFontTx/>
              <a:buNone/>
              <a:defRPr/>
            </a:pPr>
            <a:fld id="{0E21FD59-C920-460C-B1C9-0346C59420B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9</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hasCustomPrompt="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2AE4770-152B-407E-B6FE-91B33E4E01CE}"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2AE4770-152B-407E-B6FE-91B33E4E01CE}"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5" y="365125"/>
            <a:ext cx="1971675" cy="5811838"/>
          </a:xfrm>
        </p:spPr>
        <p:txBody>
          <a:bodyPr vert="eaVert"/>
          <a:lstStyle/>
          <a:p>
            <a:r>
              <a:rPr lang="zh-CN" altLang="en-US"/>
              <a:t>单击此处编辑母版标题样式</a:t>
            </a:r>
          </a:p>
        </p:txBody>
      </p:sp>
      <p:sp>
        <p:nvSpPr>
          <p:cNvPr id="3" name="竖排文字占位符 2"/>
          <p:cNvSpPr>
            <a:spLocks noGrp="1"/>
          </p:cNvSpPr>
          <p:nvPr>
            <p:ph type="body" orient="vert" idx="1" hasCustomPrompt="1"/>
          </p:nvPr>
        </p:nvSpPr>
        <p:spPr>
          <a:xfrm>
            <a:off x="628650" y="365125"/>
            <a:ext cx="5800725"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2AE4770-152B-407E-B6FE-91B33E4E01CE}"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标题幻灯片">
    <p:bg>
      <p:bgPr>
        <a:solidFill>
          <a:schemeClr val="bg1"/>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标题和内容">
    <p:bg>
      <p:bgPr>
        <a:solidFill>
          <a:schemeClr val="bg1"/>
        </a:solidFill>
        <a:effectLst/>
      </p:bgPr>
    </p:bg>
    <p:spTree>
      <p:nvGrpSpPr>
        <p:cNvPr id="1" name=""/>
        <p:cNvGrpSpPr/>
        <p:nvPr/>
      </p:nvGrpSpPr>
      <p:grpSpPr>
        <a:xfrm>
          <a:off x="0" y="0"/>
          <a:ext cx="0" cy="0"/>
          <a:chOff x="0" y="0"/>
          <a:chExt cx="0" cy="0"/>
        </a:xfrm>
      </p:grpSpPr>
      <p:cxnSp>
        <p:nvCxnSpPr>
          <p:cNvPr id="5" name="直接连接符 4"/>
          <p:cNvCxnSpPr/>
          <p:nvPr userDrawn="1"/>
        </p:nvCxnSpPr>
        <p:spPr>
          <a:xfrm>
            <a:off x="111095" y="693329"/>
            <a:ext cx="8930355" cy="0"/>
          </a:xfrm>
          <a:prstGeom prst="line">
            <a:avLst/>
          </a:prstGeom>
          <a:ln w="25400">
            <a:solidFill>
              <a:srgbClr val="F5A609"/>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74639"/>
            <a:ext cx="8229600" cy="1143000"/>
          </a:xfrm>
          <a:prstGeom prst="rect">
            <a:avLst/>
          </a:prstGeom>
        </p:spPr>
        <p:txBody>
          <a:bodyPr lIns="121963" tIns="60981" rIns="121963" bIns="60981"/>
          <a:lstStyle/>
          <a:p>
            <a:r>
              <a:rPr lang="zh-CN" altLang="en-US"/>
              <a:t>单击此处编辑母版标题样式</a:t>
            </a:r>
          </a:p>
        </p:txBody>
      </p:sp>
      <p:sp>
        <p:nvSpPr>
          <p:cNvPr id="3" name="日期占位符 2"/>
          <p:cNvSpPr>
            <a:spLocks noGrp="1"/>
          </p:cNvSpPr>
          <p:nvPr>
            <p:ph type="dt" sz="half" idx="10"/>
          </p:nvPr>
        </p:nvSpPr>
        <p:spPr>
          <a:xfrm>
            <a:off x="457200" y="6356351"/>
            <a:ext cx="2133600" cy="365125"/>
          </a:xfrm>
          <a:prstGeom prst="rect">
            <a:avLst/>
          </a:prstGeom>
        </p:spPr>
        <p:txBody>
          <a:bodyPr lIns="121963" tIns="60981" rIns="121963" bIns="60981"/>
          <a:lstStyle/>
          <a:p>
            <a:endParaRPr lang="zh-CN" altLang="en-US"/>
          </a:p>
        </p:txBody>
      </p:sp>
      <p:sp>
        <p:nvSpPr>
          <p:cNvPr id="4" name="页脚占位符 3"/>
          <p:cNvSpPr>
            <a:spLocks noGrp="1"/>
          </p:cNvSpPr>
          <p:nvPr>
            <p:ph type="ftr" sz="quarter" idx="11"/>
          </p:nvPr>
        </p:nvSpPr>
        <p:spPr>
          <a:xfrm>
            <a:off x="3124201" y="6356351"/>
            <a:ext cx="2895600" cy="365125"/>
          </a:xfrm>
          <a:prstGeom prst="rect">
            <a:avLst/>
          </a:prstGeom>
        </p:spPr>
        <p:txBody>
          <a:bodyPr lIns="121963" tIns="60981" rIns="121963" bIns="60981"/>
          <a:lstStyle/>
          <a:p>
            <a:endParaRPr lang="zh-CN" altLang="en-US"/>
          </a:p>
        </p:txBody>
      </p:sp>
      <p:sp>
        <p:nvSpPr>
          <p:cNvPr id="5" name="灯片编号占位符 4"/>
          <p:cNvSpPr>
            <a:spLocks noGrp="1"/>
          </p:cNvSpPr>
          <p:nvPr>
            <p:ph type="sldNum" sz="quarter" idx="12"/>
          </p:nvPr>
        </p:nvSpPr>
        <p:spPr>
          <a:xfrm>
            <a:off x="6553200" y="6356351"/>
            <a:ext cx="2133600" cy="365125"/>
          </a:xfrm>
          <a:prstGeom prst="rect">
            <a:avLst/>
          </a:prstGeom>
        </p:spPr>
        <p:txBody>
          <a:bodyPr lIns="121963" tIns="60981" rIns="121963" bIns="60981"/>
          <a:lstStyle/>
          <a:p>
            <a:fld id="{EB730883-2733-4EB0-9793-894FF9D50112}" type="slidenum">
              <a:rPr lang="zh-CN" altLang="en-US" smtClean="0"/>
              <a:t>‹#›</a:t>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457200" y="6356351"/>
            <a:ext cx="2133600" cy="365125"/>
          </a:xfrm>
          <a:prstGeom prst="rect">
            <a:avLst/>
          </a:prstGeom>
        </p:spPr>
        <p:txBody>
          <a:bodyPr lIns="121963" tIns="60981" rIns="121963" bIns="60981"/>
          <a:lstStyle/>
          <a:p>
            <a:endParaRPr lang="zh-CN" altLang="en-US"/>
          </a:p>
        </p:txBody>
      </p:sp>
      <p:sp>
        <p:nvSpPr>
          <p:cNvPr id="3" name="页脚占位符 2"/>
          <p:cNvSpPr>
            <a:spLocks noGrp="1"/>
          </p:cNvSpPr>
          <p:nvPr>
            <p:ph type="ftr" sz="quarter" idx="11"/>
          </p:nvPr>
        </p:nvSpPr>
        <p:spPr>
          <a:xfrm>
            <a:off x="3124201" y="6356351"/>
            <a:ext cx="2895600" cy="365125"/>
          </a:xfrm>
          <a:prstGeom prst="rect">
            <a:avLst/>
          </a:prstGeom>
        </p:spPr>
        <p:txBody>
          <a:bodyPr lIns="121963" tIns="60981" rIns="121963" bIns="60981"/>
          <a:lstStyle/>
          <a:p>
            <a:endParaRPr lang="zh-CN" altLang="en-US"/>
          </a:p>
        </p:txBody>
      </p:sp>
      <p:sp>
        <p:nvSpPr>
          <p:cNvPr id="4" name="灯片编号占位符 3"/>
          <p:cNvSpPr>
            <a:spLocks noGrp="1"/>
          </p:cNvSpPr>
          <p:nvPr>
            <p:ph type="sldNum" sz="quarter" idx="12"/>
          </p:nvPr>
        </p:nvSpPr>
        <p:spPr>
          <a:xfrm>
            <a:off x="6553200" y="6356351"/>
            <a:ext cx="2133600" cy="365125"/>
          </a:xfrm>
          <a:prstGeom prst="rect">
            <a:avLst/>
          </a:prstGeom>
        </p:spPr>
        <p:txBody>
          <a:bodyPr lIns="121963" tIns="60981" rIns="121963" bIns="60981"/>
          <a:lstStyle/>
          <a:p>
            <a:fld id="{EB730883-2733-4EB0-9793-894FF9D50112}" type="slidenum">
              <a:rPr lang="zh-CN" altLang="en-US" smtClean="0"/>
              <a:t>‹#›</a:t>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2" y="273050"/>
            <a:ext cx="3008313" cy="1162051"/>
          </a:xfrm>
          <a:prstGeom prst="rect">
            <a:avLst/>
          </a:prstGeom>
        </p:spPr>
        <p:txBody>
          <a:bodyPr lIns="121963" tIns="60981" rIns="121963" bIns="60981" anchor="b"/>
          <a:lstStyle>
            <a:lvl1pPr algn="l">
              <a:defRPr sz="2700" b="1"/>
            </a:lvl1pPr>
          </a:lstStyle>
          <a:p>
            <a:r>
              <a:rPr lang="zh-CN" altLang="en-US"/>
              <a:t>单击此处编辑母版标题样式</a:t>
            </a:r>
          </a:p>
        </p:txBody>
      </p:sp>
      <p:sp>
        <p:nvSpPr>
          <p:cNvPr id="3" name="内容占位符 2"/>
          <p:cNvSpPr>
            <a:spLocks noGrp="1"/>
          </p:cNvSpPr>
          <p:nvPr>
            <p:ph idx="1"/>
          </p:nvPr>
        </p:nvSpPr>
        <p:spPr>
          <a:xfrm>
            <a:off x="3575050" y="273051"/>
            <a:ext cx="5111750" cy="5853114"/>
          </a:xfrm>
          <a:prstGeom prst="rect">
            <a:avLst/>
          </a:prstGeom>
        </p:spPr>
        <p:txBody>
          <a:bodyPr lIns="121963" tIns="60981" rIns="121963" bIns="60981"/>
          <a:lstStyle>
            <a:lvl1pPr>
              <a:defRPr sz="4300"/>
            </a:lvl1pPr>
            <a:lvl2pPr>
              <a:defRPr sz="3700"/>
            </a:lvl2pPr>
            <a:lvl3pPr>
              <a:defRPr sz="3200"/>
            </a:lvl3pPr>
            <a:lvl4pPr>
              <a:defRPr sz="2700"/>
            </a:lvl4pPr>
            <a:lvl5pPr>
              <a:defRPr sz="2700"/>
            </a:lvl5pPr>
            <a:lvl6pPr>
              <a:defRPr sz="2700"/>
            </a:lvl6pPr>
            <a:lvl7pPr>
              <a:defRPr sz="2700"/>
            </a:lvl7pPr>
            <a:lvl8pPr>
              <a:defRPr sz="2700"/>
            </a:lvl8pPr>
            <a:lvl9pPr>
              <a:defRPr sz="27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2" y="1435103"/>
            <a:ext cx="3008313" cy="4691063"/>
          </a:xfrm>
          <a:prstGeom prst="rect">
            <a:avLst/>
          </a:prstGeom>
        </p:spPr>
        <p:txBody>
          <a:bodyPr lIns="121963" tIns="60981" rIns="121963" bIns="60981"/>
          <a:lstStyle>
            <a:lvl1pPr marL="0" indent="0">
              <a:buNone/>
              <a:defRPr sz="1900"/>
            </a:lvl1pPr>
            <a:lvl2pPr marL="609600" indent="0">
              <a:buNone/>
              <a:defRPr sz="1600"/>
            </a:lvl2pPr>
            <a:lvl3pPr marL="1219200" indent="0">
              <a:buNone/>
              <a:defRPr sz="1300"/>
            </a:lvl3pPr>
            <a:lvl4pPr marL="1828800" indent="0">
              <a:buNone/>
              <a:defRPr sz="1200"/>
            </a:lvl4pPr>
            <a:lvl5pPr marL="2437765" indent="0">
              <a:buNone/>
              <a:defRPr sz="1200"/>
            </a:lvl5pPr>
            <a:lvl6pPr marL="3047365" indent="0">
              <a:buNone/>
              <a:defRPr sz="1200"/>
            </a:lvl6pPr>
            <a:lvl7pPr marL="3656965" indent="0">
              <a:buNone/>
              <a:defRPr sz="1200"/>
            </a:lvl7pPr>
            <a:lvl8pPr marL="4266565" indent="0">
              <a:buNone/>
              <a:defRPr sz="1200"/>
            </a:lvl8pPr>
            <a:lvl9pPr marL="4876165" indent="0">
              <a:buNone/>
              <a:defRPr sz="1200"/>
            </a:lvl9pPr>
          </a:lstStyle>
          <a:p>
            <a:pPr lvl="0"/>
            <a:r>
              <a:rPr lang="zh-CN" altLang="en-US"/>
              <a:t>单击此处编辑母版文本样式</a:t>
            </a:r>
          </a:p>
        </p:txBody>
      </p:sp>
      <p:sp>
        <p:nvSpPr>
          <p:cNvPr id="5" name="日期占位符 4"/>
          <p:cNvSpPr>
            <a:spLocks noGrp="1"/>
          </p:cNvSpPr>
          <p:nvPr>
            <p:ph type="dt" sz="half" idx="10"/>
          </p:nvPr>
        </p:nvSpPr>
        <p:spPr>
          <a:xfrm>
            <a:off x="457200" y="6356351"/>
            <a:ext cx="2133600" cy="365125"/>
          </a:xfrm>
          <a:prstGeom prst="rect">
            <a:avLst/>
          </a:prstGeom>
        </p:spPr>
        <p:txBody>
          <a:bodyPr lIns="121963" tIns="60981" rIns="121963" bIns="60981"/>
          <a:lstStyle/>
          <a:p>
            <a:endParaRPr lang="zh-CN" altLang="en-US"/>
          </a:p>
        </p:txBody>
      </p:sp>
      <p:sp>
        <p:nvSpPr>
          <p:cNvPr id="6" name="页脚占位符 5"/>
          <p:cNvSpPr>
            <a:spLocks noGrp="1"/>
          </p:cNvSpPr>
          <p:nvPr>
            <p:ph type="ftr" sz="quarter" idx="11"/>
          </p:nvPr>
        </p:nvSpPr>
        <p:spPr>
          <a:xfrm>
            <a:off x="3124201" y="6356351"/>
            <a:ext cx="2895600" cy="365125"/>
          </a:xfrm>
          <a:prstGeom prst="rect">
            <a:avLst/>
          </a:prstGeom>
        </p:spPr>
        <p:txBody>
          <a:bodyPr lIns="121963" tIns="60981" rIns="121963" bIns="60981"/>
          <a:lstStyle/>
          <a:p>
            <a:endParaRPr lang="zh-CN" altLang="en-US"/>
          </a:p>
        </p:txBody>
      </p:sp>
      <p:sp>
        <p:nvSpPr>
          <p:cNvPr id="7" name="灯片编号占位符 6"/>
          <p:cNvSpPr>
            <a:spLocks noGrp="1"/>
          </p:cNvSpPr>
          <p:nvPr>
            <p:ph type="sldNum" sz="quarter" idx="12"/>
          </p:nvPr>
        </p:nvSpPr>
        <p:spPr>
          <a:xfrm>
            <a:off x="6553200" y="6356351"/>
            <a:ext cx="2133600" cy="365125"/>
          </a:xfrm>
          <a:prstGeom prst="rect">
            <a:avLst/>
          </a:prstGeom>
        </p:spPr>
        <p:txBody>
          <a:bodyPr lIns="121963" tIns="60981" rIns="121963" bIns="60981"/>
          <a:lstStyle/>
          <a:p>
            <a:fld id="{EB730883-2733-4EB0-9793-894FF9D50112}" type="slidenum">
              <a:rPr lang="zh-CN" altLang="en-US" smtClean="0"/>
              <a:t>‹#›</a:t>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1"/>
            <a:ext cx="5486400" cy="566739"/>
          </a:xfrm>
          <a:prstGeom prst="rect">
            <a:avLst/>
          </a:prstGeom>
        </p:spPr>
        <p:txBody>
          <a:bodyPr lIns="121963" tIns="60981" rIns="121963" bIns="60981" anchor="b"/>
          <a:lstStyle>
            <a:lvl1pPr algn="l">
              <a:defRPr sz="27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a:prstGeom prst="rect">
            <a:avLst/>
          </a:prstGeom>
        </p:spPr>
        <p:txBody>
          <a:bodyPr lIns="121963" tIns="60981" rIns="121963" bIns="60981"/>
          <a:lstStyle>
            <a:lvl1pPr marL="0" indent="0">
              <a:buNone/>
              <a:defRPr sz="4300"/>
            </a:lvl1pPr>
            <a:lvl2pPr marL="609600" indent="0">
              <a:buNone/>
              <a:defRPr sz="3700"/>
            </a:lvl2pPr>
            <a:lvl3pPr marL="1219200" indent="0">
              <a:buNone/>
              <a:defRPr sz="3200"/>
            </a:lvl3pPr>
            <a:lvl4pPr marL="1828800" indent="0">
              <a:buNone/>
              <a:defRPr sz="2700"/>
            </a:lvl4pPr>
            <a:lvl5pPr marL="2437765" indent="0">
              <a:buNone/>
              <a:defRPr sz="2700"/>
            </a:lvl5pPr>
            <a:lvl6pPr marL="3047365" indent="0">
              <a:buNone/>
              <a:defRPr sz="2700"/>
            </a:lvl6pPr>
            <a:lvl7pPr marL="3656965" indent="0">
              <a:buNone/>
              <a:defRPr sz="2700"/>
            </a:lvl7pPr>
            <a:lvl8pPr marL="4266565" indent="0">
              <a:buNone/>
              <a:defRPr sz="2700"/>
            </a:lvl8pPr>
            <a:lvl9pPr marL="4876165" indent="0">
              <a:buNone/>
              <a:defRPr sz="2700"/>
            </a:lvl9pPr>
          </a:lstStyle>
          <a:p>
            <a:endParaRPr lang="zh-CN" altLang="en-US"/>
          </a:p>
        </p:txBody>
      </p:sp>
      <p:sp>
        <p:nvSpPr>
          <p:cNvPr id="4" name="文本占位符 3"/>
          <p:cNvSpPr>
            <a:spLocks noGrp="1"/>
          </p:cNvSpPr>
          <p:nvPr>
            <p:ph type="body" sz="half" idx="2"/>
          </p:nvPr>
        </p:nvSpPr>
        <p:spPr>
          <a:xfrm>
            <a:off x="1792288" y="5367339"/>
            <a:ext cx="5486400" cy="804863"/>
          </a:xfrm>
          <a:prstGeom prst="rect">
            <a:avLst/>
          </a:prstGeom>
        </p:spPr>
        <p:txBody>
          <a:bodyPr lIns="121963" tIns="60981" rIns="121963" bIns="60981"/>
          <a:lstStyle>
            <a:lvl1pPr marL="0" indent="0">
              <a:buNone/>
              <a:defRPr sz="1900"/>
            </a:lvl1pPr>
            <a:lvl2pPr marL="609600" indent="0">
              <a:buNone/>
              <a:defRPr sz="1600"/>
            </a:lvl2pPr>
            <a:lvl3pPr marL="1219200" indent="0">
              <a:buNone/>
              <a:defRPr sz="1300"/>
            </a:lvl3pPr>
            <a:lvl4pPr marL="1828800" indent="0">
              <a:buNone/>
              <a:defRPr sz="1200"/>
            </a:lvl4pPr>
            <a:lvl5pPr marL="2437765" indent="0">
              <a:buNone/>
              <a:defRPr sz="1200"/>
            </a:lvl5pPr>
            <a:lvl6pPr marL="3047365" indent="0">
              <a:buNone/>
              <a:defRPr sz="1200"/>
            </a:lvl6pPr>
            <a:lvl7pPr marL="3656965" indent="0">
              <a:buNone/>
              <a:defRPr sz="1200"/>
            </a:lvl7pPr>
            <a:lvl8pPr marL="4266565" indent="0">
              <a:buNone/>
              <a:defRPr sz="1200"/>
            </a:lvl8pPr>
            <a:lvl9pPr marL="4876165" indent="0">
              <a:buNone/>
              <a:defRPr sz="1200"/>
            </a:lvl9pPr>
          </a:lstStyle>
          <a:p>
            <a:pPr lvl="0"/>
            <a:r>
              <a:rPr lang="zh-CN" altLang="en-US"/>
              <a:t>单击此处编辑母版文本样式</a:t>
            </a:r>
          </a:p>
        </p:txBody>
      </p:sp>
      <p:sp>
        <p:nvSpPr>
          <p:cNvPr id="5" name="日期占位符 4"/>
          <p:cNvSpPr>
            <a:spLocks noGrp="1"/>
          </p:cNvSpPr>
          <p:nvPr>
            <p:ph type="dt" sz="half" idx="10"/>
          </p:nvPr>
        </p:nvSpPr>
        <p:spPr>
          <a:xfrm>
            <a:off x="457200" y="6356351"/>
            <a:ext cx="2133600" cy="365125"/>
          </a:xfrm>
          <a:prstGeom prst="rect">
            <a:avLst/>
          </a:prstGeom>
        </p:spPr>
        <p:txBody>
          <a:bodyPr lIns="121963" tIns="60981" rIns="121963" bIns="60981"/>
          <a:lstStyle/>
          <a:p>
            <a:endParaRPr lang="zh-CN" altLang="en-US"/>
          </a:p>
        </p:txBody>
      </p:sp>
      <p:sp>
        <p:nvSpPr>
          <p:cNvPr id="6" name="页脚占位符 5"/>
          <p:cNvSpPr>
            <a:spLocks noGrp="1"/>
          </p:cNvSpPr>
          <p:nvPr>
            <p:ph type="ftr" sz="quarter" idx="11"/>
          </p:nvPr>
        </p:nvSpPr>
        <p:spPr>
          <a:xfrm>
            <a:off x="3124201" y="6356351"/>
            <a:ext cx="2895600" cy="365125"/>
          </a:xfrm>
          <a:prstGeom prst="rect">
            <a:avLst/>
          </a:prstGeom>
        </p:spPr>
        <p:txBody>
          <a:bodyPr lIns="121963" tIns="60981" rIns="121963" bIns="60981"/>
          <a:lstStyle/>
          <a:p>
            <a:endParaRPr lang="zh-CN" altLang="en-US"/>
          </a:p>
        </p:txBody>
      </p:sp>
      <p:sp>
        <p:nvSpPr>
          <p:cNvPr id="7" name="灯片编号占位符 6"/>
          <p:cNvSpPr>
            <a:spLocks noGrp="1"/>
          </p:cNvSpPr>
          <p:nvPr>
            <p:ph type="sldNum" sz="quarter" idx="12"/>
          </p:nvPr>
        </p:nvSpPr>
        <p:spPr>
          <a:xfrm>
            <a:off x="6553200" y="6356351"/>
            <a:ext cx="2133600" cy="365125"/>
          </a:xfrm>
          <a:prstGeom prst="rect">
            <a:avLst/>
          </a:prstGeom>
        </p:spPr>
        <p:txBody>
          <a:bodyPr lIns="121963" tIns="60981" rIns="121963" bIns="60981"/>
          <a:lstStyle/>
          <a:p>
            <a:fld id="{EB730883-2733-4EB0-9793-894FF9D50112}" type="slidenum">
              <a:rPr lang="zh-CN" altLang="en-US" smtClean="0"/>
              <a:t>‹#›</a:t>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1" y="274639"/>
            <a:ext cx="8229600" cy="1143000"/>
          </a:xfrm>
          <a:prstGeom prst="rect">
            <a:avLst/>
          </a:prstGeom>
        </p:spPr>
        <p:txBody>
          <a:bodyPr lIns="121963" tIns="60981" rIns="121963" bIns="60981"/>
          <a:lstStyle/>
          <a:p>
            <a:r>
              <a:rPr lang="zh-CN" altLang="en-US"/>
              <a:t>单击此处编辑母版标题样式</a:t>
            </a:r>
          </a:p>
        </p:txBody>
      </p:sp>
      <p:sp>
        <p:nvSpPr>
          <p:cNvPr id="3" name="竖排文字占位符 2"/>
          <p:cNvSpPr>
            <a:spLocks noGrp="1"/>
          </p:cNvSpPr>
          <p:nvPr>
            <p:ph type="body" orient="vert" idx="1"/>
          </p:nvPr>
        </p:nvSpPr>
        <p:spPr>
          <a:xfrm>
            <a:off x="457201" y="1600203"/>
            <a:ext cx="8229600" cy="4525963"/>
          </a:xfrm>
          <a:prstGeom prst="rect">
            <a:avLst/>
          </a:prstGeom>
        </p:spPr>
        <p:txBody>
          <a:bodyPr vert="eaVert" lIns="121963" tIns="60981" rIns="121963" bIns="60981"/>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457200" y="6356351"/>
            <a:ext cx="2133600" cy="365125"/>
          </a:xfrm>
          <a:prstGeom prst="rect">
            <a:avLst/>
          </a:prstGeom>
        </p:spPr>
        <p:txBody>
          <a:bodyPr lIns="121963" tIns="60981" rIns="121963" bIns="60981"/>
          <a:lstStyle/>
          <a:p>
            <a:endParaRPr lang="zh-CN" altLang="en-US"/>
          </a:p>
        </p:txBody>
      </p:sp>
      <p:sp>
        <p:nvSpPr>
          <p:cNvPr id="5" name="页脚占位符 4"/>
          <p:cNvSpPr>
            <a:spLocks noGrp="1"/>
          </p:cNvSpPr>
          <p:nvPr>
            <p:ph type="ftr" sz="quarter" idx="11"/>
          </p:nvPr>
        </p:nvSpPr>
        <p:spPr>
          <a:xfrm>
            <a:off x="3124201" y="6356351"/>
            <a:ext cx="2895600" cy="365125"/>
          </a:xfrm>
          <a:prstGeom prst="rect">
            <a:avLst/>
          </a:prstGeom>
        </p:spPr>
        <p:txBody>
          <a:bodyPr lIns="121963" tIns="60981" rIns="121963" bIns="60981"/>
          <a:lstStyle/>
          <a:p>
            <a:endParaRPr lang="zh-CN" altLang="en-US"/>
          </a:p>
        </p:txBody>
      </p:sp>
      <p:sp>
        <p:nvSpPr>
          <p:cNvPr id="6" name="灯片编号占位符 5"/>
          <p:cNvSpPr>
            <a:spLocks noGrp="1"/>
          </p:cNvSpPr>
          <p:nvPr>
            <p:ph type="sldNum" sz="quarter" idx="12"/>
          </p:nvPr>
        </p:nvSpPr>
        <p:spPr>
          <a:xfrm>
            <a:off x="6553200" y="6356351"/>
            <a:ext cx="2133600" cy="365125"/>
          </a:xfrm>
          <a:prstGeom prst="rect">
            <a:avLst/>
          </a:prstGeom>
        </p:spPr>
        <p:txBody>
          <a:bodyPr lIns="121963" tIns="60981" rIns="121963" bIns="60981"/>
          <a:lstStyle/>
          <a:p>
            <a:fld id="{EB730883-2733-4EB0-9793-894FF9D50112}" type="slidenum">
              <a:rPr lang="zh-CN" altLang="en-US" smtClean="0"/>
              <a:t>‹#›</a:t>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1" y="206376"/>
            <a:ext cx="2057400" cy="4387851"/>
          </a:xfrm>
          <a:prstGeom prst="rect">
            <a:avLst/>
          </a:prstGeom>
        </p:spPr>
        <p:txBody>
          <a:bodyPr vert="eaVert" lIns="121963" tIns="60981" rIns="121963" bIns="60981"/>
          <a:lstStyle/>
          <a:p>
            <a:r>
              <a:rPr lang="zh-CN" altLang="en-US"/>
              <a:t>单击此处编辑母版标题样式</a:t>
            </a:r>
          </a:p>
        </p:txBody>
      </p:sp>
      <p:sp>
        <p:nvSpPr>
          <p:cNvPr id="3" name="竖排文字占位符 2"/>
          <p:cNvSpPr>
            <a:spLocks noGrp="1"/>
          </p:cNvSpPr>
          <p:nvPr>
            <p:ph type="body" orient="vert" idx="1"/>
          </p:nvPr>
        </p:nvSpPr>
        <p:spPr>
          <a:xfrm>
            <a:off x="457200" y="206376"/>
            <a:ext cx="6019800" cy="4387851"/>
          </a:xfrm>
          <a:prstGeom prst="rect">
            <a:avLst/>
          </a:prstGeom>
        </p:spPr>
        <p:txBody>
          <a:bodyPr vert="eaVert" lIns="121963" tIns="60981" rIns="121963" bIns="60981"/>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457200" y="6356351"/>
            <a:ext cx="2133600" cy="365125"/>
          </a:xfrm>
          <a:prstGeom prst="rect">
            <a:avLst/>
          </a:prstGeom>
        </p:spPr>
        <p:txBody>
          <a:bodyPr lIns="121963" tIns="60981" rIns="121963" bIns="60981"/>
          <a:lstStyle/>
          <a:p>
            <a:endParaRPr lang="zh-CN" altLang="en-US"/>
          </a:p>
        </p:txBody>
      </p:sp>
      <p:sp>
        <p:nvSpPr>
          <p:cNvPr id="5" name="页脚占位符 4"/>
          <p:cNvSpPr>
            <a:spLocks noGrp="1"/>
          </p:cNvSpPr>
          <p:nvPr>
            <p:ph type="ftr" sz="quarter" idx="11"/>
          </p:nvPr>
        </p:nvSpPr>
        <p:spPr>
          <a:xfrm>
            <a:off x="3124201" y="6356351"/>
            <a:ext cx="2895600" cy="365125"/>
          </a:xfrm>
          <a:prstGeom prst="rect">
            <a:avLst/>
          </a:prstGeom>
        </p:spPr>
        <p:txBody>
          <a:bodyPr lIns="121963" tIns="60981" rIns="121963" bIns="60981"/>
          <a:lstStyle/>
          <a:p>
            <a:endParaRPr lang="zh-CN" altLang="en-US"/>
          </a:p>
        </p:txBody>
      </p:sp>
      <p:sp>
        <p:nvSpPr>
          <p:cNvPr id="6" name="灯片编号占位符 5"/>
          <p:cNvSpPr>
            <a:spLocks noGrp="1"/>
          </p:cNvSpPr>
          <p:nvPr>
            <p:ph type="sldNum" sz="quarter" idx="12"/>
          </p:nvPr>
        </p:nvSpPr>
        <p:spPr>
          <a:xfrm>
            <a:off x="6553200" y="6356351"/>
            <a:ext cx="2133600" cy="365125"/>
          </a:xfrm>
          <a:prstGeom prst="rect">
            <a:avLst/>
          </a:prstGeom>
        </p:spPr>
        <p:txBody>
          <a:bodyPr lIns="121963" tIns="60981" rIns="121963" bIns="60981"/>
          <a:lstStyle/>
          <a:p>
            <a:fld id="{EB730883-2733-4EB0-9793-894FF9D50112}"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hasCustomPrompt="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2AE4770-152B-407E-B6FE-91B33E4E01CE}" type="slidenum">
              <a:rPr lang="zh-CN" altLang="en-US" smtClean="0"/>
              <a:t>‹#›</a:t>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_节标题">
    <p:spTree>
      <p:nvGrpSpPr>
        <p:cNvPr id="1" name=""/>
        <p:cNvGrpSpPr/>
        <p:nvPr/>
      </p:nvGrpSpPr>
      <p:grpSpPr>
        <a:xfrm>
          <a:off x="0" y="0"/>
          <a:ext cx="0" cy="0"/>
          <a:chOff x="0" y="0"/>
          <a:chExt cx="0" cy="0"/>
        </a:xfrm>
      </p:grpSpPr>
      <p:pic>
        <p:nvPicPr>
          <p:cNvPr id="8" name="Picture 2" descr="F:\桌面文件\ppt底图.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4279" y="3177"/>
            <a:ext cx="9228378" cy="68548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矩形 8"/>
          <p:cNvSpPr/>
          <p:nvPr userDrawn="1"/>
        </p:nvSpPr>
        <p:spPr>
          <a:xfrm>
            <a:off x="-14521" y="0"/>
            <a:ext cx="9228619" cy="6858000"/>
          </a:xfrm>
          <a:prstGeom prst="rect">
            <a:avLst/>
          </a:prstGeom>
          <a:gradFill flip="none" rotWithShape="1">
            <a:gsLst>
              <a:gs pos="0">
                <a:schemeClr val="bg1">
                  <a:alpha val="0"/>
                </a:schemeClr>
              </a:gs>
              <a:gs pos="30000">
                <a:schemeClr val="bg1">
                  <a:alpha val="0"/>
                </a:schemeClr>
              </a:gs>
              <a:gs pos="98000">
                <a:schemeClr val="tx1">
                  <a:alpha val="7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388" tIns="45693" rIns="91388" bIns="45693" anchor="ctr"/>
          <a:lstStyle/>
          <a:p>
            <a:pPr algn="ctr" eaLnBrk="0" hangingPunct="0">
              <a:defRPr/>
            </a:pPr>
            <a:endParaRPr lang="zh-CN" altLang="en-US" sz="180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28651" y="365126"/>
            <a:ext cx="7886700" cy="1325563"/>
          </a:xfrm>
          <a:prstGeom prst="rect">
            <a:avLst/>
          </a:prstGeom>
        </p:spPr>
        <p:txBody>
          <a:bodyPr lIns="91472" tIns="45736" rIns="91472" bIns="45736"/>
          <a:lstStyle/>
          <a:p>
            <a:r>
              <a:rPr lang="zh-CN" altLang="en-US"/>
              <a:t>单击此处编辑母版标题样式</a:t>
            </a:r>
          </a:p>
        </p:txBody>
      </p:sp>
      <p:sp>
        <p:nvSpPr>
          <p:cNvPr id="3" name="内容占位符 2"/>
          <p:cNvSpPr>
            <a:spLocks noGrp="1"/>
          </p:cNvSpPr>
          <p:nvPr>
            <p:ph idx="1"/>
          </p:nvPr>
        </p:nvSpPr>
        <p:spPr>
          <a:xfrm>
            <a:off x="628651" y="1825625"/>
            <a:ext cx="7886700" cy="4351338"/>
          </a:xfrm>
          <a:prstGeom prst="rect">
            <a:avLst/>
          </a:prstGeom>
        </p:spPr>
        <p:txBody>
          <a:bodyPr lIns="91472" tIns="45736" rIns="91472" bIns="45736"/>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a:xfrm>
            <a:off x="628650" y="6356351"/>
            <a:ext cx="2057400" cy="365125"/>
          </a:xfrm>
          <a:prstGeom prst="rect">
            <a:avLst/>
          </a:prstGeom>
        </p:spPr>
        <p:txBody>
          <a:bodyPr lIns="91472" tIns="45736" rIns="91472" bIns="45736"/>
          <a:lstStyle/>
          <a:p>
            <a:endParaRPr lang="zh-CN" altLang="en-US"/>
          </a:p>
        </p:txBody>
      </p:sp>
      <p:sp>
        <p:nvSpPr>
          <p:cNvPr id="5" name="页脚占位符 4"/>
          <p:cNvSpPr>
            <a:spLocks noGrp="1"/>
          </p:cNvSpPr>
          <p:nvPr>
            <p:ph type="ftr" sz="quarter" idx="11"/>
          </p:nvPr>
        </p:nvSpPr>
        <p:spPr>
          <a:xfrm>
            <a:off x="3028951" y="6356351"/>
            <a:ext cx="3086100" cy="365125"/>
          </a:xfrm>
          <a:prstGeom prst="rect">
            <a:avLst/>
          </a:prstGeom>
        </p:spPr>
        <p:txBody>
          <a:bodyPr lIns="91472" tIns="45736" rIns="91472" bIns="45736"/>
          <a:lstStyle/>
          <a:p>
            <a:endParaRPr lang="zh-CN" altLang="en-US"/>
          </a:p>
        </p:txBody>
      </p:sp>
      <p:sp>
        <p:nvSpPr>
          <p:cNvPr id="6" name="灯片编号占位符 5"/>
          <p:cNvSpPr>
            <a:spLocks noGrp="1"/>
          </p:cNvSpPr>
          <p:nvPr>
            <p:ph type="sldNum" sz="quarter" idx="12"/>
          </p:nvPr>
        </p:nvSpPr>
        <p:spPr>
          <a:xfrm>
            <a:off x="6457951" y="6356351"/>
            <a:ext cx="2057400" cy="365125"/>
          </a:xfrm>
          <a:prstGeom prst="rect">
            <a:avLst/>
          </a:prstGeom>
        </p:spPr>
        <p:txBody>
          <a:bodyPr lIns="91472" tIns="45736" rIns="91472" bIns="45736"/>
          <a:lstStyle/>
          <a:p>
            <a:fld id="{0C913308-F349-4B6D-A68A-DD1791B4A57B}" type="slidenum">
              <a:rPr lang="zh-CN" altLang="en-US" smtClean="0"/>
              <a:t>‹#›</a:t>
            </a:fld>
            <a:endParaRPr lang="zh-CN" altLang="en-US"/>
          </a:p>
        </p:txBody>
      </p:sp>
    </p:spTree>
  </p:cSld>
  <p:clrMapOvr>
    <a:masterClrMapping/>
  </p:clrMapOvr>
  <p:transition spd="slow">
    <p:push dir="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9"/>
            <a:ext cx="78867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hasCustomPrompt="1"/>
          </p:nvPr>
        </p:nvSpPr>
        <p:spPr>
          <a:xfrm>
            <a:off x="623888" y="4589464"/>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2AE4770-152B-407E-B6FE-91B33E4E01CE}"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hasCustomPrompt="1"/>
          </p:nvPr>
        </p:nvSpPr>
        <p:spPr>
          <a:xfrm>
            <a:off x="628650" y="1825625"/>
            <a:ext cx="38862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4629150" y="1825625"/>
            <a:ext cx="38862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2AE4770-152B-407E-B6FE-91B33E4E01CE}"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6"/>
            <a:ext cx="78867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629842" y="2505075"/>
            <a:ext cx="3868340"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4629150" y="2505075"/>
            <a:ext cx="3887391"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22AE4770-152B-407E-B6FE-91B33E4E01CE}"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22AE4770-152B-407E-B6FE-91B33E4E01CE}"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22AE4770-152B-407E-B6FE-91B33E4E01CE}"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hasCustomPrompt="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hasCustomPrompt="1"/>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2AE4770-152B-407E-B6FE-91B33E4E01CE}"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3887391" y="987426"/>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2AE4770-152B-407E-B6FE-91B33E4E01CE}"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theme" Target="../theme/theme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CN" altLang="en-US"/>
          </a:p>
        </p:txBody>
      </p:sp>
      <p:sp>
        <p:nvSpPr>
          <p:cNvPr id="5" name="页脚占位符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2AE4770-152B-407E-B6FE-91B33E4E01CE}"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Lst>
  <p:hf hdr="0" ftr="0" dt="0"/>
  <p:txStyles>
    <p:titleStyle>
      <a:lvl1pPr algn="ctr" defTabSz="1218565" rtl="0" eaLnBrk="1" latinLnBrk="0" hangingPunct="1">
        <a:spcBef>
          <a:spcPct val="0"/>
        </a:spcBef>
        <a:buNone/>
        <a:defRPr sz="5895" kern="1200">
          <a:solidFill>
            <a:schemeClr val="tx1"/>
          </a:solidFill>
          <a:latin typeface="+mj-lt"/>
          <a:ea typeface="+mj-ea"/>
          <a:cs typeface="+mj-cs"/>
        </a:defRPr>
      </a:lvl1pPr>
    </p:titleStyle>
    <p:bodyStyle>
      <a:lvl1pPr marL="457200" indent="-457200" algn="l" defTabSz="1218565" rtl="0" eaLnBrk="1" latinLnBrk="0" hangingPunct="1">
        <a:spcBef>
          <a:spcPct val="20000"/>
        </a:spcBef>
        <a:buFont typeface="Arial" panose="020B0604020202020204" pitchFamily="34" charset="0"/>
        <a:buChar char="•"/>
        <a:defRPr sz="4300" kern="1200">
          <a:solidFill>
            <a:schemeClr val="tx1"/>
          </a:solidFill>
          <a:latin typeface="+mn-lt"/>
          <a:ea typeface="+mn-ea"/>
          <a:cs typeface="+mn-cs"/>
        </a:defRPr>
      </a:lvl1pPr>
      <a:lvl2pPr marL="990600" indent="-381000" algn="l" defTabSz="1218565" rtl="0" eaLnBrk="1" latinLnBrk="0" hangingPunct="1">
        <a:spcBef>
          <a:spcPct val="20000"/>
        </a:spcBef>
        <a:buFont typeface="Arial" panose="020B0604020202020204" pitchFamily="34" charset="0"/>
        <a:buChar char="–"/>
        <a:defRPr sz="3700" kern="1200">
          <a:solidFill>
            <a:schemeClr val="tx1"/>
          </a:solidFill>
          <a:latin typeface="+mn-lt"/>
          <a:ea typeface="+mn-ea"/>
          <a:cs typeface="+mn-cs"/>
        </a:defRPr>
      </a:lvl2pPr>
      <a:lvl3pPr marL="1524000" indent="-304800" algn="l" defTabSz="1218565"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3pPr>
      <a:lvl4pPr marL="2132965"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4pPr>
      <a:lvl5pPr marL="2742565"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5pPr>
      <a:lvl6pPr marL="3352165"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61765"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71365"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80965"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p:bodyStyle>
    <p:otherStyle>
      <a:defPPr>
        <a:defRPr lang="zh-CN"/>
      </a:defPPr>
      <a:lvl1pPr marL="0" algn="l" defTabSz="1218565" rtl="0" eaLnBrk="1" latinLnBrk="0" hangingPunct="1">
        <a:defRPr sz="2400" kern="1200">
          <a:solidFill>
            <a:schemeClr val="tx1"/>
          </a:solidFill>
          <a:latin typeface="+mn-lt"/>
          <a:ea typeface="+mn-ea"/>
          <a:cs typeface="+mn-cs"/>
        </a:defRPr>
      </a:lvl1pPr>
      <a:lvl2pPr marL="609600" algn="l" defTabSz="1218565" rtl="0" eaLnBrk="1" latinLnBrk="0" hangingPunct="1">
        <a:defRPr sz="2400" kern="1200">
          <a:solidFill>
            <a:schemeClr val="tx1"/>
          </a:solidFill>
          <a:latin typeface="+mn-lt"/>
          <a:ea typeface="+mn-ea"/>
          <a:cs typeface="+mn-cs"/>
        </a:defRPr>
      </a:lvl2pPr>
      <a:lvl3pPr marL="1219200" algn="l" defTabSz="1218565" rtl="0" eaLnBrk="1" latinLnBrk="0" hangingPunct="1">
        <a:defRPr sz="2400" kern="1200">
          <a:solidFill>
            <a:schemeClr val="tx1"/>
          </a:solidFill>
          <a:latin typeface="+mn-lt"/>
          <a:ea typeface="+mn-ea"/>
          <a:cs typeface="+mn-cs"/>
        </a:defRPr>
      </a:lvl3pPr>
      <a:lvl4pPr marL="1828800" algn="l" defTabSz="1218565" rtl="0" eaLnBrk="1" latinLnBrk="0" hangingPunct="1">
        <a:defRPr sz="2400" kern="1200">
          <a:solidFill>
            <a:schemeClr val="tx1"/>
          </a:solidFill>
          <a:latin typeface="+mn-lt"/>
          <a:ea typeface="+mn-ea"/>
          <a:cs typeface="+mn-cs"/>
        </a:defRPr>
      </a:lvl4pPr>
      <a:lvl5pPr marL="2437765" algn="l" defTabSz="1218565" rtl="0" eaLnBrk="1" latinLnBrk="0" hangingPunct="1">
        <a:defRPr sz="2400" kern="1200">
          <a:solidFill>
            <a:schemeClr val="tx1"/>
          </a:solidFill>
          <a:latin typeface="+mn-lt"/>
          <a:ea typeface="+mn-ea"/>
          <a:cs typeface="+mn-cs"/>
        </a:defRPr>
      </a:lvl5pPr>
      <a:lvl6pPr marL="3047365" algn="l" defTabSz="1218565" rtl="0" eaLnBrk="1" latinLnBrk="0" hangingPunct="1">
        <a:defRPr sz="2400" kern="1200">
          <a:solidFill>
            <a:schemeClr val="tx1"/>
          </a:solidFill>
          <a:latin typeface="+mn-lt"/>
          <a:ea typeface="+mn-ea"/>
          <a:cs typeface="+mn-cs"/>
        </a:defRPr>
      </a:lvl6pPr>
      <a:lvl7pPr marL="3656965" algn="l" defTabSz="1218565" rtl="0" eaLnBrk="1" latinLnBrk="0" hangingPunct="1">
        <a:defRPr sz="2400" kern="1200">
          <a:solidFill>
            <a:schemeClr val="tx1"/>
          </a:solidFill>
          <a:latin typeface="+mn-lt"/>
          <a:ea typeface="+mn-ea"/>
          <a:cs typeface="+mn-cs"/>
        </a:defRPr>
      </a:lvl7pPr>
      <a:lvl8pPr marL="4266565" algn="l" defTabSz="1218565" rtl="0" eaLnBrk="1" latinLnBrk="0" hangingPunct="1">
        <a:defRPr sz="2400" kern="1200">
          <a:solidFill>
            <a:schemeClr val="tx1"/>
          </a:solidFill>
          <a:latin typeface="+mn-lt"/>
          <a:ea typeface="+mn-ea"/>
          <a:cs typeface="+mn-cs"/>
        </a:defRPr>
      </a:lvl8pPr>
      <a:lvl9pPr marL="4876165" algn="l" defTabSz="1218565"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2.xml"/><Relationship Id="rId1" Type="http://schemas.openxmlformats.org/officeDocument/2006/relationships/tags" Target="../tags/tag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6.xml"/><Relationship Id="rId1" Type="http://schemas.openxmlformats.org/officeDocument/2006/relationships/slideLayout" Target="../slideLayouts/slideLayout13.xml"/><Relationship Id="rId5" Type="http://schemas.openxmlformats.org/officeDocument/2006/relationships/image" Target="../media/image26.png"/><Relationship Id="rId4" Type="http://schemas.openxmlformats.org/officeDocument/2006/relationships/image" Target="../media/image25.png"/></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7.xml"/><Relationship Id="rId1" Type="http://schemas.openxmlformats.org/officeDocument/2006/relationships/slideLayout" Target="../slideLayouts/slideLayout13.xml"/><Relationship Id="rId5" Type="http://schemas.openxmlformats.org/officeDocument/2006/relationships/image" Target="../media/image29.png"/><Relationship Id="rId4" Type="http://schemas.openxmlformats.org/officeDocument/2006/relationships/image" Target="../media/image28.png"/></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4.xml"/><Relationship Id="rId1" Type="http://schemas.openxmlformats.org/officeDocument/2006/relationships/slideLayout" Target="../slideLayouts/slideLayout13.xml"/><Relationship Id="rId4" Type="http://schemas.openxmlformats.org/officeDocument/2006/relationships/image" Target="../media/image35.png"/></Relationships>
</file>

<file path=ppt/slides/_rels/slide3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5.xml"/><Relationship Id="rId1" Type="http://schemas.openxmlformats.org/officeDocument/2006/relationships/slideLayout" Target="../slideLayouts/slideLayout13.xml"/><Relationship Id="rId4" Type="http://schemas.openxmlformats.org/officeDocument/2006/relationships/image" Target="../media/image35.png"/></Relationships>
</file>

<file path=ppt/slides/_rels/slide3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8.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9.xml"/><Relationship Id="rId1" Type="http://schemas.openxmlformats.org/officeDocument/2006/relationships/slideLayout" Target="../slideLayouts/slideLayout13.xml"/><Relationship Id="rId4" Type="http://schemas.openxmlformats.org/officeDocument/2006/relationships/image" Target="../media/image41.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3.xml"/><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0.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1.xml"/><Relationship Id="rId1" Type="http://schemas.openxmlformats.org/officeDocument/2006/relationships/slideLayout" Target="../slideLayouts/slideLayout13.xml"/><Relationship Id="rId4" Type="http://schemas.openxmlformats.org/officeDocument/2006/relationships/image" Target="../media/image44.png"/></Relationships>
</file>

<file path=ppt/slides/_rels/slide4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2.xml"/><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3.xml"/><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4.xml"/><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5.xml"/><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6.xml"/><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8.xml"/><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9.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410.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0.xml"/><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1.xml"/><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2.xml"/><Relationship Id="rId1" Type="http://schemas.openxmlformats.org/officeDocument/2006/relationships/slideLayout" Target="../slideLayouts/slideLayout13.xml"/><Relationship Id="rId4" Type="http://schemas.openxmlformats.org/officeDocument/2006/relationships/image" Target="../media/image55.png"/></Relationships>
</file>

<file path=ppt/slides/_rels/slide5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3.xml"/><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4.xml"/><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5.xml"/><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6.xml"/><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7.xml"/><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8.xml"/><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9.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3.xml"/><Relationship Id="rId4" Type="http://schemas.openxmlformats.org/officeDocument/2006/relationships/image" Target="../media/image6.png"/></Relationships>
</file>

<file path=ppt/slides/_rels/slide6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60.xml"/><Relationship Id="rId1" Type="http://schemas.openxmlformats.org/officeDocument/2006/relationships/slideLayout" Target="../slideLayouts/slideLayout13.xml"/><Relationship Id="rId4" Type="http://schemas.openxmlformats.org/officeDocument/2006/relationships/image" Target="../media/image6.png"/></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62.xml"/><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63.xml"/><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64.xml"/><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65.xml"/><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67.xml"/><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68.xml"/><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69.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70.xml"/><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71.xml"/><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2.xml"/></Relationships>
</file>

<file path=ppt/slides/_rels/slide73.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73.xml"/><Relationship Id="rId1" Type="http://schemas.openxmlformats.org/officeDocument/2006/relationships/slideLayout" Target="../slideLayouts/slideLayout13.xml"/><Relationship Id="rId4" Type="http://schemas.openxmlformats.org/officeDocument/2006/relationships/image" Target="../media/image69.emf"/></Relationships>
</file>

<file path=ppt/slides/_rels/slide7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74.xml"/><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75.xml"/><Relationship Id="rId1" Type="http://schemas.openxmlformats.org/officeDocument/2006/relationships/slideLayout" Target="../slideLayouts/slideLayout13.xml"/></Relationships>
</file>

<file path=ppt/slides/_rels/slide76.xml.rels><?xml version="1.0" encoding="UTF-8" standalone="yes"?>
<Relationships xmlns="http://schemas.openxmlformats.org/package/2006/relationships"><Relationship Id="rId3" Type="http://schemas.openxmlformats.org/officeDocument/2006/relationships/image" Target="../media/image680.png"/><Relationship Id="rId2" Type="http://schemas.openxmlformats.org/officeDocument/2006/relationships/notesSlide" Target="../notesSlides/notesSlide76.xml"/><Relationship Id="rId1" Type="http://schemas.openxmlformats.org/officeDocument/2006/relationships/slideLayout" Target="../slideLayouts/slideLayout13.xml"/><Relationship Id="rId4" Type="http://schemas.openxmlformats.org/officeDocument/2006/relationships/image" Target="../media/image73.png"/></Relationships>
</file>

<file path=ppt/slides/_rels/slide7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77.xml"/><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3" Type="http://schemas.openxmlformats.org/officeDocument/2006/relationships/image" Target="../media/image710.png"/><Relationship Id="rId2" Type="http://schemas.openxmlformats.org/officeDocument/2006/relationships/notesSlide" Target="../notesSlides/notesSlide78.xml"/><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3" Type="http://schemas.openxmlformats.org/officeDocument/2006/relationships/image" Target="../media/image720.png"/><Relationship Id="rId2" Type="http://schemas.openxmlformats.org/officeDocument/2006/relationships/notesSlide" Target="../notesSlides/notesSlide79.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80.xml.rels><?xml version="1.0" encoding="UTF-8" standalone="yes"?>
<Relationships xmlns="http://schemas.openxmlformats.org/package/2006/relationships"><Relationship Id="rId3" Type="http://schemas.openxmlformats.org/officeDocument/2006/relationships/image" Target="../media/image730.png"/><Relationship Id="rId2" Type="http://schemas.openxmlformats.org/officeDocument/2006/relationships/notesSlide" Target="../notesSlides/notesSlide80.xml"/><Relationship Id="rId1" Type="http://schemas.openxmlformats.org/officeDocument/2006/relationships/slideLayout" Target="../slideLayouts/slideLayout13.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1.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21"/>
          <p:cNvSpPr txBox="1"/>
          <p:nvPr/>
        </p:nvSpPr>
        <p:spPr>
          <a:xfrm>
            <a:off x="3251200" y="1122680"/>
            <a:ext cx="5826760" cy="1474470"/>
          </a:xfrm>
          <a:prstGeom prst="rect">
            <a:avLst/>
          </a:prstGeom>
          <a:noFill/>
        </p:spPr>
        <p:txBody>
          <a:bodyPr wrap="square" lIns="121854" tIns="60926" rIns="121854" bIns="60926" rtlCol="0">
            <a:spAutoFit/>
          </a:bodyPr>
          <a:lstStyle/>
          <a:p>
            <a:pPr algn="ctr" defTabSz="1218565"/>
            <a:r>
              <a:rPr lang="zh-CN" altLang="en-US" sz="8800" b="1" dirty="0">
                <a:solidFill>
                  <a:srgbClr val="0070C0"/>
                </a:solidFill>
                <a:latin typeface="微软雅黑" panose="020B0503020204020204" pitchFamily="34" charset="-122"/>
                <a:ea typeface="微软雅黑" panose="020B0503020204020204" pitchFamily="34" charset="-122"/>
              </a:rPr>
              <a:t>机器学习</a:t>
            </a:r>
          </a:p>
        </p:txBody>
      </p:sp>
      <p:sp>
        <p:nvSpPr>
          <p:cNvPr id="24" name="TextBox 23"/>
          <p:cNvSpPr txBox="1"/>
          <p:nvPr/>
        </p:nvSpPr>
        <p:spPr>
          <a:xfrm>
            <a:off x="3251835" y="2848710"/>
            <a:ext cx="5824220" cy="1783497"/>
          </a:xfrm>
          <a:prstGeom prst="rect">
            <a:avLst/>
          </a:prstGeom>
          <a:noFill/>
        </p:spPr>
        <p:txBody>
          <a:bodyPr wrap="square" lIns="121854" tIns="60926" rIns="121854" bIns="60926" rtlCol="0">
            <a:spAutoFit/>
          </a:bodyPr>
          <a:lstStyle/>
          <a:p>
            <a:pPr algn="ctr" defTabSz="1218565"/>
            <a:r>
              <a:rPr lang="zh-CN" altLang="en-US" sz="5395" b="1" dirty="0">
                <a:solidFill>
                  <a:srgbClr val="0070C0"/>
                </a:solidFill>
                <a:latin typeface="微软雅黑" panose="020B0503020204020204" pitchFamily="34" charset="-122"/>
                <a:ea typeface="微软雅黑" panose="020B0503020204020204" pitchFamily="34" charset="-122"/>
              </a:rPr>
              <a:t>第六章 概率模型与标注</a:t>
            </a:r>
          </a:p>
        </p:txBody>
      </p:sp>
      <p:cxnSp>
        <p:nvCxnSpPr>
          <p:cNvPr id="3" name="直接连接符 2"/>
          <p:cNvCxnSpPr/>
          <p:nvPr/>
        </p:nvCxnSpPr>
        <p:spPr>
          <a:xfrm>
            <a:off x="473890" y="4793695"/>
            <a:ext cx="8259053" cy="0"/>
          </a:xfrm>
          <a:prstGeom prst="line">
            <a:avLst/>
          </a:prstGeom>
          <a:ln w="38100">
            <a:solidFill>
              <a:srgbClr val="F5A609"/>
            </a:solidFill>
          </a:ln>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p:nvPicPr>
        <p:blipFill>
          <a:blip r:embed="rId4"/>
          <a:srcRect l="20747" t="5720" r="16720" b="6427"/>
          <a:stretch>
            <a:fillRect/>
          </a:stretch>
        </p:blipFill>
        <p:spPr>
          <a:xfrm>
            <a:off x="226060" y="248285"/>
            <a:ext cx="2978150" cy="4184015"/>
          </a:xfrm>
          <a:prstGeom prst="rect">
            <a:avLst/>
          </a:prstGeom>
        </p:spPr>
      </p:pic>
      <p:sp>
        <p:nvSpPr>
          <p:cNvPr id="4" name="TextBox 23"/>
          <p:cNvSpPr txBox="1"/>
          <p:nvPr/>
        </p:nvSpPr>
        <p:spPr>
          <a:xfrm>
            <a:off x="1659890" y="5321935"/>
            <a:ext cx="5824220" cy="612775"/>
          </a:xfrm>
          <a:prstGeom prst="rect">
            <a:avLst/>
          </a:prstGeom>
          <a:noFill/>
        </p:spPr>
        <p:txBody>
          <a:bodyPr wrap="square" lIns="121854" tIns="60926" rIns="121854" bIns="60926" rtlCol="0">
            <a:spAutoFit/>
            <a:scene3d>
              <a:camera prst="orthographicFront"/>
              <a:lightRig rig="threePt" dir="t"/>
            </a:scene3d>
          </a:bodyPr>
          <a:lstStyle/>
          <a:p>
            <a:pPr algn="ctr" defTabSz="1218565"/>
            <a:r>
              <a:rPr lang="zh-CN" altLang="en-US" sz="3200" b="1">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微软雅黑" panose="020B0503020204020204" pitchFamily="34" charset="-122"/>
                <a:ea typeface="微软雅黑" panose="020B0503020204020204" pitchFamily="34" charset="-122"/>
              </a:rPr>
              <a:t>教研室  </a:t>
            </a:r>
            <a:r>
              <a:rPr lang="zh-CN" altLang="en-US" sz="3200" b="1">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楷体" panose="02010609060101010101" pitchFamily="49" charset="-122"/>
                <a:ea typeface="楷体" panose="02010609060101010101" pitchFamily="49" charset="-122"/>
              </a:rPr>
              <a:t>老师</a:t>
            </a:r>
            <a:endParaRPr lang="zh-CN" altLang="en-US" sz="32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楷体" panose="02010609060101010101" pitchFamily="49" charset="-122"/>
              <a:ea typeface="楷体" panose="02010609060101010101" pitchFamily="49" charset="-122"/>
            </a:endParaRPr>
          </a:p>
        </p:txBody>
      </p:sp>
    </p:spTree>
    <p:custDataLst>
      <p:tags r:id="rId1"/>
    </p:custDataLst>
    <p:extLst>
      <p:ext uri="{BB962C8B-B14F-4D97-AF65-F5344CB8AC3E}">
        <p14:creationId xmlns:p14="http://schemas.microsoft.com/office/powerpoint/2010/main" val="19290305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1+#ppt_w/2"/>
                                          </p:val>
                                        </p:tav>
                                        <p:tav tm="100000">
                                          <p:val>
                                            <p:strVal val="#ppt_x"/>
                                          </p:val>
                                        </p:tav>
                                      </p:tavLst>
                                    </p:anim>
                                    <p:anim calcmode="lin" valueType="num">
                                      <p:cBhvr additive="base">
                                        <p:cTn id="8" dur="500" fill="hold"/>
                                        <p:tgtEl>
                                          <p:spTgt spid="2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1" presetClass="entr" presetSubtype="0" fill="hold" grpId="0" nodeType="afterEffect">
                                  <p:stCondLst>
                                    <p:cond delay="0"/>
                                  </p:stCondLst>
                                  <p:iterate type="lt">
                                    <p:tmPct val="10000"/>
                                  </p:iterate>
                                  <p:childTnLst>
                                    <p:set>
                                      <p:cBhvr>
                                        <p:cTn id="11" dur="1" fill="hold">
                                          <p:stCondLst>
                                            <p:cond delay="0"/>
                                          </p:stCondLst>
                                        </p:cTn>
                                        <p:tgtEl>
                                          <p:spTgt spid="24"/>
                                        </p:tgtEl>
                                        <p:attrNameLst>
                                          <p:attrName>style.visibility</p:attrName>
                                        </p:attrNameLst>
                                      </p:cBhvr>
                                      <p:to>
                                        <p:strVal val="visible"/>
                                      </p:to>
                                    </p:set>
                                    <p:anim calcmode="lin" valueType="num">
                                      <p:cBhvr>
                                        <p:cTn id="12" dur="500" fill="hold"/>
                                        <p:tgtEl>
                                          <p:spTgt spid="24"/>
                                        </p:tgtEl>
                                        <p:attrNameLst>
                                          <p:attrName>ppt_x</p:attrName>
                                        </p:attrNameLst>
                                      </p:cBhvr>
                                      <p:tavLst>
                                        <p:tav tm="0">
                                          <p:val>
                                            <p:strVal val="#ppt_x"/>
                                          </p:val>
                                        </p:tav>
                                        <p:tav tm="50000">
                                          <p:val>
                                            <p:strVal val="#ppt_x+.1"/>
                                          </p:val>
                                        </p:tav>
                                        <p:tav tm="100000">
                                          <p:val>
                                            <p:strVal val="#ppt_x"/>
                                          </p:val>
                                        </p:tav>
                                      </p:tavLst>
                                    </p:anim>
                                    <p:anim calcmode="lin" valueType="num">
                                      <p:cBhvr>
                                        <p:cTn id="13" dur="500" fill="hold"/>
                                        <p:tgtEl>
                                          <p:spTgt spid="24"/>
                                        </p:tgtEl>
                                        <p:attrNameLst>
                                          <p:attrName>ppt_y</p:attrName>
                                        </p:attrNameLst>
                                      </p:cBhvr>
                                      <p:tavLst>
                                        <p:tav tm="0">
                                          <p:val>
                                            <p:strVal val="#ppt_y"/>
                                          </p:val>
                                        </p:tav>
                                        <p:tav tm="100000">
                                          <p:val>
                                            <p:strVal val="#ppt_y"/>
                                          </p:val>
                                        </p:tav>
                                      </p:tavLst>
                                    </p:anim>
                                    <p:anim calcmode="lin" valueType="num">
                                      <p:cBhvr>
                                        <p:cTn id="14" dur="500" fill="hold"/>
                                        <p:tgtEl>
                                          <p:spTgt spid="24"/>
                                        </p:tgtEl>
                                        <p:attrNameLst>
                                          <p:attrName>ppt_h</p:attrName>
                                        </p:attrNameLst>
                                      </p:cBhvr>
                                      <p:tavLst>
                                        <p:tav tm="0">
                                          <p:val>
                                            <p:strVal val="#ppt_h/10"/>
                                          </p:val>
                                        </p:tav>
                                        <p:tav tm="50000">
                                          <p:val>
                                            <p:strVal val="#ppt_h+.01"/>
                                          </p:val>
                                        </p:tav>
                                        <p:tav tm="100000">
                                          <p:val>
                                            <p:strVal val="#ppt_h"/>
                                          </p:val>
                                        </p:tav>
                                      </p:tavLst>
                                    </p:anim>
                                    <p:anim calcmode="lin" valueType="num">
                                      <p:cBhvr>
                                        <p:cTn id="15" dur="500" fill="hold"/>
                                        <p:tgtEl>
                                          <p:spTgt spid="24"/>
                                        </p:tgtEl>
                                        <p:attrNameLst>
                                          <p:attrName>ppt_w</p:attrName>
                                        </p:attrNameLst>
                                      </p:cBhvr>
                                      <p:tavLst>
                                        <p:tav tm="0">
                                          <p:val>
                                            <p:strVal val="#ppt_w/10"/>
                                          </p:val>
                                        </p:tav>
                                        <p:tav tm="50000">
                                          <p:val>
                                            <p:strVal val="#ppt_w+.01"/>
                                          </p:val>
                                        </p:tav>
                                        <p:tav tm="100000">
                                          <p:val>
                                            <p:strVal val="#ppt_w"/>
                                          </p:val>
                                        </p:tav>
                                      </p:tavLst>
                                    </p:anim>
                                    <p:animEffect transition="in" filter="fade">
                                      <p:cBhvr>
                                        <p:cTn id="16" dur="500" tmFilter="0,0; .5, 1; 1, 1"/>
                                        <p:tgtEl>
                                          <p:spTgt spid="24"/>
                                        </p:tgtEl>
                                      </p:cBhvr>
                                    </p:animEffect>
                                  </p:childTnLst>
                                </p:cTn>
                              </p:par>
                            </p:childTnLst>
                          </p:cTn>
                        </p:par>
                        <p:par>
                          <p:cTn id="17" fill="hold">
                            <p:stCondLst>
                              <p:cond delay="1450"/>
                            </p:stCondLst>
                            <p:childTnLst>
                              <p:par>
                                <p:cTn id="18" presetID="41" presetClass="entr" presetSubtype="0" fill="hold" grpId="0" nodeType="afterEffect">
                                  <p:stCondLst>
                                    <p:cond delay="0"/>
                                  </p:stCondLst>
                                  <p:iterate type="lt">
                                    <p:tmPct val="10000"/>
                                  </p:iterate>
                                  <p:childTnLst>
                                    <p:set>
                                      <p:cBhvr>
                                        <p:cTn id="19" dur="1" fill="hold">
                                          <p:stCondLst>
                                            <p:cond delay="0"/>
                                          </p:stCondLst>
                                        </p:cTn>
                                        <p:tgtEl>
                                          <p:spTgt spid="4"/>
                                        </p:tgtEl>
                                        <p:attrNameLst>
                                          <p:attrName>style.visibility</p:attrName>
                                        </p:attrNameLst>
                                      </p:cBhvr>
                                      <p:to>
                                        <p:strVal val="visible"/>
                                      </p:to>
                                    </p:set>
                                    <p:anim calcmode="lin" valueType="num">
                                      <p:cBhvr>
                                        <p:cTn id="20" dur="500" fill="hold"/>
                                        <p:tgtEl>
                                          <p:spTgt spid="4"/>
                                        </p:tgtEl>
                                        <p:attrNameLst>
                                          <p:attrName>ppt_x</p:attrName>
                                        </p:attrNameLst>
                                      </p:cBhvr>
                                      <p:tavLst>
                                        <p:tav tm="0">
                                          <p:val>
                                            <p:strVal val="#ppt_x"/>
                                          </p:val>
                                        </p:tav>
                                        <p:tav tm="50000">
                                          <p:val>
                                            <p:strVal val="#ppt_x+.1"/>
                                          </p:val>
                                        </p:tav>
                                        <p:tav tm="100000">
                                          <p:val>
                                            <p:strVal val="#ppt_x"/>
                                          </p:val>
                                        </p:tav>
                                      </p:tavLst>
                                    </p:anim>
                                    <p:anim calcmode="lin" valueType="num">
                                      <p:cBhvr>
                                        <p:cTn id="21" dur="500" fill="hold"/>
                                        <p:tgtEl>
                                          <p:spTgt spid="4"/>
                                        </p:tgtEl>
                                        <p:attrNameLst>
                                          <p:attrName>ppt_y</p:attrName>
                                        </p:attrNameLst>
                                      </p:cBhvr>
                                      <p:tavLst>
                                        <p:tav tm="0">
                                          <p:val>
                                            <p:strVal val="#ppt_y"/>
                                          </p:val>
                                        </p:tav>
                                        <p:tav tm="100000">
                                          <p:val>
                                            <p:strVal val="#ppt_y"/>
                                          </p:val>
                                        </p:tav>
                                      </p:tavLst>
                                    </p:anim>
                                    <p:anim calcmode="lin" valueType="num">
                                      <p:cBhvr>
                                        <p:cTn id="22" dur="500" fill="hold"/>
                                        <p:tgtEl>
                                          <p:spTgt spid="4"/>
                                        </p:tgtEl>
                                        <p:attrNameLst>
                                          <p:attrName>ppt_h</p:attrName>
                                        </p:attrNameLst>
                                      </p:cBhvr>
                                      <p:tavLst>
                                        <p:tav tm="0">
                                          <p:val>
                                            <p:strVal val="#ppt_h/10"/>
                                          </p:val>
                                        </p:tav>
                                        <p:tav tm="50000">
                                          <p:val>
                                            <p:strVal val="#ppt_h+.01"/>
                                          </p:val>
                                        </p:tav>
                                        <p:tav tm="100000">
                                          <p:val>
                                            <p:strVal val="#ppt_h"/>
                                          </p:val>
                                        </p:tav>
                                      </p:tavLst>
                                    </p:anim>
                                    <p:anim calcmode="lin" valueType="num">
                                      <p:cBhvr>
                                        <p:cTn id="23" dur="500" fill="hold"/>
                                        <p:tgtEl>
                                          <p:spTgt spid="4"/>
                                        </p:tgtEl>
                                        <p:attrNameLst>
                                          <p:attrName>ppt_w</p:attrName>
                                        </p:attrNameLst>
                                      </p:cBhvr>
                                      <p:tavLst>
                                        <p:tav tm="0">
                                          <p:val>
                                            <p:strVal val="#ppt_w/10"/>
                                          </p:val>
                                        </p:tav>
                                        <p:tav tm="50000">
                                          <p:val>
                                            <p:strVal val="#ppt_w+.01"/>
                                          </p:val>
                                        </p:tav>
                                        <p:tav tm="100000">
                                          <p:val>
                                            <p:strVal val="#ppt_w"/>
                                          </p:val>
                                        </p:tav>
                                      </p:tavLst>
                                    </p:anim>
                                    <p:animEffect transition="in" filter="fade">
                                      <p:cBhvr>
                                        <p:cTn id="24" dur="500" tmFilter="0,0; .5, 1; 1, 1"/>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4" grpId="0"/>
      <p:bldP spid="4"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圆角矩形 66"/>
          <p:cNvSpPr/>
          <p:nvPr/>
        </p:nvSpPr>
        <p:spPr>
          <a:xfrm>
            <a:off x="4702903" y="945299"/>
            <a:ext cx="525109" cy="511238"/>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829" tIns="60914" rIns="121829" bIns="60914" anchor="ctr"/>
          <a:lstStyle/>
          <a:p>
            <a:pPr algn="ctr" defTabSz="1218565">
              <a:defRPr/>
            </a:pPr>
            <a:r>
              <a:rPr lang="en-US" altLang="zh-CN" sz="3600" dirty="0">
                <a:solidFill>
                  <a:prstClr val="white"/>
                </a:solidFill>
                <a:latin typeface="Calibri" panose="020F0502020204030204"/>
                <a:ea typeface="Arial Unicode MS" panose="020B0604020202020204" pitchFamily="34" charset="-122"/>
                <a:cs typeface="Arial Unicode MS" panose="020B0604020202020204" pitchFamily="34" charset="-122"/>
              </a:rPr>
              <a:t>1</a:t>
            </a:r>
            <a:endParaRPr lang="zh-CN" altLang="en-US" sz="3600" dirty="0">
              <a:solidFill>
                <a:prstClr val="white"/>
              </a:solidFill>
              <a:latin typeface="Calibri" panose="020F0502020204030204"/>
              <a:ea typeface="Arial Unicode MS" panose="020B0604020202020204" pitchFamily="34" charset="-122"/>
              <a:cs typeface="Arial Unicode MS" panose="020B0604020202020204" pitchFamily="34" charset="-122"/>
            </a:endParaRPr>
          </a:p>
        </p:txBody>
      </p:sp>
      <p:grpSp>
        <p:nvGrpSpPr>
          <p:cNvPr id="68" name="组合 67"/>
          <p:cNvGrpSpPr/>
          <p:nvPr/>
        </p:nvGrpSpPr>
        <p:grpSpPr>
          <a:xfrm>
            <a:off x="5509998" y="945298"/>
            <a:ext cx="3410896" cy="511238"/>
            <a:chOff x="6339097" y="1573726"/>
            <a:chExt cx="3744416" cy="511504"/>
          </a:xfrm>
        </p:grpSpPr>
        <p:sp>
          <p:nvSpPr>
            <p:cNvPr id="69" name="圆角矩形 68"/>
            <p:cNvSpPr/>
            <p:nvPr/>
          </p:nvSpPr>
          <p:spPr>
            <a:xfrm>
              <a:off x="6339097" y="1573726"/>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897" tIns="60948" rIns="121897" bIns="60948" anchor="ctr"/>
            <a:lstStyle/>
            <a:p>
              <a:pPr algn="ctr" defTabSz="1218565">
                <a:defRPr/>
              </a:pPr>
              <a:endParaRPr lang="zh-CN" altLang="en-US" sz="3600" dirty="0">
                <a:solidFill>
                  <a:prstClr val="white"/>
                </a:solidFill>
                <a:latin typeface="Calibri" panose="020F0502020204030204"/>
                <a:ea typeface="Arial Unicode MS" panose="020B0604020202020204" pitchFamily="34" charset="-122"/>
                <a:cs typeface="Arial Unicode MS" panose="020B0604020202020204" pitchFamily="34" charset="-122"/>
              </a:endParaRPr>
            </a:p>
          </p:txBody>
        </p:sp>
        <p:sp>
          <p:nvSpPr>
            <p:cNvPr id="70" name="矩形 69"/>
            <p:cNvSpPr/>
            <p:nvPr/>
          </p:nvSpPr>
          <p:spPr>
            <a:xfrm>
              <a:off x="6491851" y="1614014"/>
              <a:ext cx="3496276" cy="431087"/>
            </a:xfrm>
            <a:prstGeom prst="rect">
              <a:avLst/>
            </a:prstGeom>
          </p:spPr>
          <p:txBody>
            <a:bodyPr wrap="square" lIns="121897" tIns="60948" rIns="121897" bIns="60948">
              <a:spAutoFit/>
            </a:bodyPr>
            <a:lstStyle/>
            <a:p>
              <a:pPr defTabSz="1218565">
                <a:defRPr/>
              </a:pPr>
              <a:r>
                <a:rPr lang="zh-CN" altLang="en-US" sz="2000" b="1" kern="100" dirty="0">
                  <a:solidFill>
                    <a:prstClr val="white"/>
                  </a:solidFill>
                  <a:latin typeface="微软雅黑" panose="020B0503020204020204" pitchFamily="34" charset="-122"/>
                  <a:ea typeface="微软雅黑" panose="020B0503020204020204" pitchFamily="34" charset="-122"/>
                  <a:cs typeface="Times New Roman" panose="02020603050405020304" pitchFamily="18" charset="0"/>
                </a:rPr>
                <a:t>概率模型</a:t>
              </a:r>
              <a:endParaRPr lang="zh-CN" altLang="zh-CN" sz="2000" b="1" kern="100" dirty="0">
                <a:solidFill>
                  <a:prstClr val="white"/>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71" name="圆角矩形 70"/>
          <p:cNvSpPr/>
          <p:nvPr/>
        </p:nvSpPr>
        <p:spPr>
          <a:xfrm>
            <a:off x="4702903" y="1781316"/>
            <a:ext cx="525109" cy="511238"/>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829" tIns="60914" rIns="121829" bIns="60914" anchor="ctr"/>
          <a:lstStyle/>
          <a:p>
            <a:pPr algn="ctr" defTabSz="1218565">
              <a:defRPr/>
            </a:pPr>
            <a:r>
              <a:rPr lang="en-US" altLang="zh-CN" sz="3600" dirty="0">
                <a:solidFill>
                  <a:prstClr val="white"/>
                </a:solidFill>
                <a:latin typeface="Calibri" panose="020F0502020204030204"/>
                <a:ea typeface="Arial Unicode MS" panose="020B0604020202020204" pitchFamily="34" charset="-122"/>
                <a:cs typeface="Arial Unicode MS" panose="020B0604020202020204" pitchFamily="34" charset="-122"/>
              </a:rPr>
              <a:t>2</a:t>
            </a:r>
            <a:endParaRPr lang="zh-CN" altLang="en-US" sz="3600" dirty="0">
              <a:solidFill>
                <a:prstClr val="white"/>
              </a:solidFill>
              <a:latin typeface="Calibri" panose="020F0502020204030204"/>
              <a:ea typeface="Arial Unicode MS" panose="020B0604020202020204" pitchFamily="34" charset="-122"/>
              <a:cs typeface="Arial Unicode MS" panose="020B0604020202020204" pitchFamily="34" charset="-122"/>
            </a:endParaRPr>
          </a:p>
        </p:txBody>
      </p:sp>
      <p:grpSp>
        <p:nvGrpSpPr>
          <p:cNvPr id="72" name="组合 71"/>
          <p:cNvGrpSpPr/>
          <p:nvPr/>
        </p:nvGrpSpPr>
        <p:grpSpPr>
          <a:xfrm>
            <a:off x="5492096" y="1781317"/>
            <a:ext cx="3410896" cy="778907"/>
            <a:chOff x="6315199" y="2410178"/>
            <a:chExt cx="3744416" cy="779312"/>
          </a:xfrm>
        </p:grpSpPr>
        <p:sp>
          <p:nvSpPr>
            <p:cNvPr id="73" name="圆角矩形 72"/>
            <p:cNvSpPr/>
            <p:nvPr/>
          </p:nvSpPr>
          <p:spPr>
            <a:xfrm>
              <a:off x="6315199" y="2410178"/>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897" tIns="60948" rIns="121897" bIns="60948" anchor="ctr"/>
            <a:lstStyle/>
            <a:p>
              <a:pPr algn="ctr" defTabSz="1218565">
                <a:defRPr/>
              </a:pPr>
              <a:endParaRPr lang="zh-CN" altLang="en-US" sz="3600" dirty="0">
                <a:solidFill>
                  <a:prstClr val="white"/>
                </a:solidFill>
                <a:latin typeface="Calibri" panose="020F0502020204030204"/>
                <a:ea typeface="Arial Unicode MS" panose="020B0604020202020204" pitchFamily="34" charset="-122"/>
                <a:cs typeface="Arial Unicode MS" panose="020B0604020202020204" pitchFamily="34" charset="-122"/>
              </a:endParaRPr>
            </a:p>
          </p:txBody>
        </p:sp>
        <p:sp>
          <p:nvSpPr>
            <p:cNvPr id="74" name="矩形 73"/>
            <p:cNvSpPr/>
            <p:nvPr/>
          </p:nvSpPr>
          <p:spPr>
            <a:xfrm>
              <a:off x="6486706" y="2450466"/>
              <a:ext cx="3496276" cy="739024"/>
            </a:xfrm>
            <a:prstGeom prst="rect">
              <a:avLst/>
            </a:prstGeom>
          </p:spPr>
          <p:txBody>
            <a:bodyPr wrap="square" lIns="121897" tIns="60948" rIns="121897" bIns="60948">
              <a:spAutoFit/>
            </a:bodyPr>
            <a:lstStyle/>
            <a:p>
              <a:pPr defTabSz="1218565">
                <a:defRPr/>
              </a:pPr>
              <a:r>
                <a:rPr lang="zh-CN" altLang="en-US" sz="2000" b="1" kern="100" dirty="0">
                  <a:solidFill>
                    <a:prstClr val="white"/>
                  </a:solidFill>
                  <a:latin typeface="微软雅黑" panose="020B0503020204020204" pitchFamily="34" charset="-122"/>
                  <a:ea typeface="微软雅黑" panose="020B0503020204020204" pitchFamily="34" charset="-122"/>
                  <a:cs typeface="Times New Roman" panose="02020603050405020304" pitchFamily="18" charset="0"/>
                </a:rPr>
                <a:t>逻辑回归模型的概率分析</a:t>
              </a:r>
              <a:endParaRPr lang="zh-CN" altLang="zh-CN" sz="2000" b="1" kern="100" dirty="0">
                <a:solidFill>
                  <a:prstClr val="white"/>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75" name="圆角矩形 74"/>
          <p:cNvSpPr/>
          <p:nvPr/>
        </p:nvSpPr>
        <p:spPr>
          <a:xfrm>
            <a:off x="4702903" y="2666708"/>
            <a:ext cx="525109" cy="511238"/>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829" tIns="60914" rIns="121829" bIns="60914" anchor="ctr"/>
          <a:lstStyle/>
          <a:p>
            <a:pPr algn="ctr" defTabSz="1218565">
              <a:defRPr/>
            </a:pPr>
            <a:r>
              <a:rPr lang="en-US" altLang="zh-CN" sz="3600" dirty="0">
                <a:solidFill>
                  <a:prstClr val="white"/>
                </a:solidFill>
                <a:latin typeface="Calibri" panose="020F0502020204030204"/>
                <a:ea typeface="Arial Unicode MS" panose="020B0604020202020204" pitchFamily="34" charset="-122"/>
                <a:cs typeface="Arial Unicode MS" panose="020B0604020202020204" pitchFamily="34" charset="-122"/>
              </a:rPr>
              <a:t>3</a:t>
            </a:r>
            <a:endParaRPr lang="zh-CN" altLang="en-US" sz="3600" dirty="0">
              <a:solidFill>
                <a:prstClr val="white"/>
              </a:solidFill>
              <a:latin typeface="Calibri" panose="020F0502020204030204"/>
              <a:ea typeface="Arial Unicode MS" panose="020B0604020202020204" pitchFamily="34" charset="-122"/>
              <a:cs typeface="Arial Unicode MS" panose="020B0604020202020204" pitchFamily="34" charset="-122"/>
            </a:endParaRPr>
          </a:p>
        </p:txBody>
      </p:sp>
      <p:grpSp>
        <p:nvGrpSpPr>
          <p:cNvPr id="76" name="组合 75"/>
          <p:cNvGrpSpPr/>
          <p:nvPr/>
        </p:nvGrpSpPr>
        <p:grpSpPr>
          <a:xfrm>
            <a:off x="5509998" y="2666706"/>
            <a:ext cx="3410896" cy="511238"/>
            <a:chOff x="6339097" y="3296031"/>
            <a:chExt cx="3744416" cy="511504"/>
          </a:xfrm>
        </p:grpSpPr>
        <p:sp>
          <p:nvSpPr>
            <p:cNvPr id="77" name="圆角矩形 76"/>
            <p:cNvSpPr/>
            <p:nvPr/>
          </p:nvSpPr>
          <p:spPr>
            <a:xfrm>
              <a:off x="6339097" y="3296031"/>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897" tIns="60948" rIns="121897" bIns="60948" anchor="ctr"/>
            <a:lstStyle/>
            <a:p>
              <a:pPr algn="ctr" defTabSz="1218565">
                <a:defRPr/>
              </a:pPr>
              <a:endParaRPr lang="zh-CN" altLang="en-US" sz="3600" dirty="0">
                <a:solidFill>
                  <a:prstClr val="white"/>
                </a:solidFill>
                <a:latin typeface="Calibri" panose="020F0502020204030204"/>
                <a:ea typeface="Arial Unicode MS" panose="020B0604020202020204" pitchFamily="34" charset="-122"/>
                <a:cs typeface="Arial Unicode MS" panose="020B0604020202020204" pitchFamily="34" charset="-122"/>
              </a:endParaRPr>
            </a:p>
          </p:txBody>
        </p:sp>
        <p:sp>
          <p:nvSpPr>
            <p:cNvPr id="78" name="矩形 77"/>
            <p:cNvSpPr/>
            <p:nvPr/>
          </p:nvSpPr>
          <p:spPr>
            <a:xfrm>
              <a:off x="6491850" y="3336319"/>
              <a:ext cx="3496276" cy="431087"/>
            </a:xfrm>
            <a:prstGeom prst="rect">
              <a:avLst/>
            </a:prstGeom>
          </p:spPr>
          <p:txBody>
            <a:bodyPr wrap="square" lIns="121897" tIns="60948" rIns="121897" bIns="60948">
              <a:spAutoFit/>
            </a:bodyPr>
            <a:lstStyle/>
            <a:p>
              <a:pPr defTabSz="1218565">
                <a:defRPr/>
              </a:pPr>
              <a:r>
                <a:rPr lang="zh-CN" altLang="en-US" sz="2000" b="1" kern="100" dirty="0">
                  <a:solidFill>
                    <a:prstClr val="white"/>
                  </a:solidFill>
                  <a:latin typeface="微软雅黑" panose="020B0503020204020204" pitchFamily="34" charset="-122"/>
                  <a:ea typeface="微软雅黑" panose="020B0503020204020204" pitchFamily="34" charset="-122"/>
                  <a:cs typeface="Times New Roman" panose="02020603050405020304" pitchFamily="18" charset="0"/>
                </a:rPr>
                <a:t>朴素贝叶斯分类</a:t>
              </a:r>
              <a:endParaRPr lang="zh-CN" altLang="zh-CN" sz="2000" b="1" kern="100" dirty="0">
                <a:solidFill>
                  <a:prstClr val="white"/>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87" name="TextBox 86"/>
          <p:cNvSpPr txBox="1"/>
          <p:nvPr/>
        </p:nvSpPr>
        <p:spPr>
          <a:xfrm>
            <a:off x="-1" y="1859815"/>
            <a:ext cx="3616504" cy="2338993"/>
          </a:xfrm>
          <a:prstGeom prst="rect">
            <a:avLst/>
          </a:prstGeom>
          <a:noFill/>
        </p:spPr>
        <p:txBody>
          <a:bodyPr wrap="square" lIns="121817" tIns="60906" rIns="121817" bIns="60906">
            <a:spAutoFit/>
          </a:bodyPr>
          <a:lstStyle/>
          <a:p>
            <a:pPr algn="ctr" defTabSz="1218565">
              <a:defRPr/>
            </a:pPr>
            <a:r>
              <a:rPr lang="zh-CN" altLang="en-US" sz="4800" b="1" spc="200" dirty="0">
                <a:solidFill>
                  <a:srgbClr val="0070C0"/>
                </a:solidFill>
                <a:latin typeface="微软雅黑" panose="020B0503020204020204" pitchFamily="34" charset="-122"/>
                <a:ea typeface="微软雅黑" panose="020B0503020204020204" pitchFamily="34" charset="-122"/>
              </a:rPr>
              <a:t>第六章</a:t>
            </a:r>
            <a:endParaRPr lang="en-US" altLang="zh-CN" sz="4800" b="1" spc="200" dirty="0">
              <a:solidFill>
                <a:srgbClr val="0070C0"/>
              </a:solidFill>
              <a:latin typeface="微软雅黑" panose="020B0503020204020204" pitchFamily="34" charset="-122"/>
              <a:ea typeface="微软雅黑" panose="020B0503020204020204" pitchFamily="34" charset="-122"/>
            </a:endParaRPr>
          </a:p>
          <a:p>
            <a:pPr algn="ctr" defTabSz="1218565">
              <a:defRPr/>
            </a:pPr>
            <a:r>
              <a:rPr lang="zh-CN" altLang="en-US" sz="4800" b="1" spc="200" dirty="0">
                <a:solidFill>
                  <a:srgbClr val="0070C0"/>
                </a:solidFill>
                <a:latin typeface="微软雅黑" panose="020B0503020204020204" pitchFamily="34" charset="-122"/>
                <a:ea typeface="微软雅黑" panose="020B0503020204020204" pitchFamily="34" charset="-122"/>
              </a:rPr>
              <a:t>概率模型与标注</a:t>
            </a:r>
          </a:p>
        </p:txBody>
      </p:sp>
      <p:sp>
        <p:nvSpPr>
          <p:cNvPr id="88" name="下箭头 87"/>
          <p:cNvSpPr/>
          <p:nvPr/>
        </p:nvSpPr>
        <p:spPr>
          <a:xfrm rot="16200000">
            <a:off x="3841333" y="1711756"/>
            <a:ext cx="575764" cy="695523"/>
          </a:xfrm>
          <a:prstGeom prst="downArrow">
            <a:avLst/>
          </a:prstGeom>
          <a:solidFill>
            <a:srgbClr val="F5A609"/>
          </a:solidFill>
          <a:ln>
            <a:noFill/>
          </a:ln>
        </p:spPr>
        <p:style>
          <a:lnRef idx="2">
            <a:schemeClr val="accent1">
              <a:shade val="50000"/>
            </a:schemeClr>
          </a:lnRef>
          <a:fillRef idx="1">
            <a:schemeClr val="accent1"/>
          </a:fillRef>
          <a:effectRef idx="0">
            <a:schemeClr val="accent1"/>
          </a:effectRef>
          <a:fontRef idx="minor">
            <a:schemeClr val="lt1"/>
          </a:fontRef>
        </p:style>
        <p:txBody>
          <a:bodyPr lIns="91340" tIns="45671" rIns="91340" bIns="45671" rtlCol="0" anchor="ctr"/>
          <a:lstStyle/>
          <a:p>
            <a:pPr algn="ctr" defTabSz="1218565"/>
            <a:endParaRPr lang="zh-CN" altLang="en-US" sz="2400">
              <a:solidFill>
                <a:prstClr val="white"/>
              </a:solidFill>
              <a:latin typeface="Calibri" panose="020F0502020204030204"/>
              <a:ea typeface="宋体" panose="02010600030101010101" pitchFamily="2" charset="-122"/>
            </a:endParaRPr>
          </a:p>
        </p:txBody>
      </p:sp>
      <p:sp>
        <p:nvSpPr>
          <p:cNvPr id="20" name="灯片编号占位符 1"/>
          <p:cNvSpPr txBox="1"/>
          <p:nvPr/>
        </p:nvSpPr>
        <p:spPr>
          <a:xfrm>
            <a:off x="6791621" y="5786057"/>
            <a:ext cx="2133600" cy="273844"/>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1BEBC7A-FD02-486B-81B5-A845787C689C}" type="slidenum">
              <a:rPr lang="zh-CN" altLang="en-US" sz="1600" smtClean="0"/>
              <a:t>10</a:t>
            </a:fld>
            <a:endParaRPr lang="zh-CN" altLang="en-US" sz="1600" dirty="0"/>
          </a:p>
        </p:txBody>
      </p:sp>
      <p:sp>
        <p:nvSpPr>
          <p:cNvPr id="17" name="圆角矩形 16"/>
          <p:cNvSpPr/>
          <p:nvPr/>
        </p:nvSpPr>
        <p:spPr>
          <a:xfrm>
            <a:off x="4705549" y="3565209"/>
            <a:ext cx="525109" cy="511238"/>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829" tIns="60914" rIns="121829" bIns="60914" anchor="ctr"/>
          <a:lstStyle/>
          <a:p>
            <a:pPr algn="ctr" defTabSz="1218565">
              <a:defRPr/>
            </a:pPr>
            <a:r>
              <a:rPr lang="en-US" altLang="zh-CN" sz="3600" dirty="0">
                <a:solidFill>
                  <a:prstClr val="white"/>
                </a:solidFill>
                <a:latin typeface="Calibri" panose="020F0502020204030204"/>
                <a:ea typeface="Arial Unicode MS" panose="020B0604020202020204" pitchFamily="34" charset="-122"/>
                <a:cs typeface="Arial Unicode MS" panose="020B0604020202020204" pitchFamily="34" charset="-122"/>
              </a:rPr>
              <a:t>4</a:t>
            </a:r>
            <a:endParaRPr lang="zh-CN" altLang="en-US" sz="3600" dirty="0">
              <a:solidFill>
                <a:prstClr val="white"/>
              </a:solidFill>
              <a:latin typeface="Calibri" panose="020F0502020204030204"/>
              <a:ea typeface="Arial Unicode MS" panose="020B0604020202020204" pitchFamily="34" charset="-122"/>
              <a:cs typeface="Arial Unicode MS" panose="020B0604020202020204" pitchFamily="34" charset="-122"/>
            </a:endParaRPr>
          </a:p>
        </p:txBody>
      </p:sp>
      <p:grpSp>
        <p:nvGrpSpPr>
          <p:cNvPr id="18" name="组合 17"/>
          <p:cNvGrpSpPr/>
          <p:nvPr/>
        </p:nvGrpSpPr>
        <p:grpSpPr>
          <a:xfrm>
            <a:off x="5512644" y="3565208"/>
            <a:ext cx="3410896" cy="511238"/>
            <a:chOff x="6339097" y="1573726"/>
            <a:chExt cx="3744416" cy="511504"/>
          </a:xfrm>
        </p:grpSpPr>
        <p:sp>
          <p:nvSpPr>
            <p:cNvPr id="19" name="圆角矩形 18"/>
            <p:cNvSpPr/>
            <p:nvPr/>
          </p:nvSpPr>
          <p:spPr>
            <a:xfrm>
              <a:off x="6339097" y="1573726"/>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897" tIns="60948" rIns="121897" bIns="60948" anchor="ctr"/>
            <a:lstStyle/>
            <a:p>
              <a:pPr algn="ctr" defTabSz="1218565">
                <a:defRPr/>
              </a:pPr>
              <a:endParaRPr lang="zh-CN" altLang="en-US" sz="3600" dirty="0">
                <a:solidFill>
                  <a:prstClr val="white"/>
                </a:solidFill>
                <a:latin typeface="Calibri" panose="020F0502020204030204"/>
                <a:ea typeface="Arial Unicode MS" panose="020B0604020202020204" pitchFamily="34" charset="-122"/>
                <a:cs typeface="Arial Unicode MS" panose="020B0604020202020204" pitchFamily="34" charset="-122"/>
              </a:endParaRPr>
            </a:p>
          </p:txBody>
        </p:sp>
        <p:sp>
          <p:nvSpPr>
            <p:cNvPr id="21" name="矩形 20"/>
            <p:cNvSpPr/>
            <p:nvPr/>
          </p:nvSpPr>
          <p:spPr>
            <a:xfrm>
              <a:off x="6491851" y="1614014"/>
              <a:ext cx="3496276" cy="431087"/>
            </a:xfrm>
            <a:prstGeom prst="rect">
              <a:avLst/>
            </a:prstGeom>
          </p:spPr>
          <p:txBody>
            <a:bodyPr wrap="square" lIns="121897" tIns="60948" rIns="121897" bIns="60948">
              <a:spAutoFit/>
            </a:bodyPr>
            <a:lstStyle/>
            <a:p>
              <a:pPr defTabSz="1218565">
                <a:defRPr/>
              </a:pPr>
              <a:r>
                <a:rPr lang="en-US" altLang="zh-CN" sz="2000" b="1" kern="100" dirty="0">
                  <a:solidFill>
                    <a:prstClr val="white"/>
                  </a:solidFill>
                  <a:latin typeface="微软雅黑" panose="020B0503020204020204" pitchFamily="34" charset="-122"/>
                  <a:ea typeface="微软雅黑" panose="020B0503020204020204" pitchFamily="34" charset="-122"/>
                  <a:cs typeface="Times New Roman" panose="02020603050405020304" pitchFamily="18" charset="0"/>
                </a:rPr>
                <a:t>EM</a:t>
              </a:r>
              <a:r>
                <a:rPr lang="zh-CN" altLang="en-US" sz="2000" b="1" kern="100" dirty="0">
                  <a:solidFill>
                    <a:prstClr val="white"/>
                  </a:solidFill>
                  <a:latin typeface="微软雅黑" panose="020B0503020204020204" pitchFamily="34" charset="-122"/>
                  <a:ea typeface="微软雅黑" panose="020B0503020204020204" pitchFamily="34" charset="-122"/>
                  <a:cs typeface="Times New Roman" panose="02020603050405020304" pitchFamily="18" charset="0"/>
                </a:rPr>
                <a:t>算法与高斯混合聚类</a:t>
              </a:r>
              <a:endParaRPr lang="zh-CN" altLang="zh-CN" sz="2000" b="1" kern="100" dirty="0">
                <a:solidFill>
                  <a:prstClr val="white"/>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22" name="圆角矩形 21"/>
          <p:cNvSpPr/>
          <p:nvPr/>
        </p:nvSpPr>
        <p:spPr>
          <a:xfrm>
            <a:off x="4705549" y="4401226"/>
            <a:ext cx="525109" cy="511238"/>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829" tIns="60914" rIns="121829" bIns="60914" anchor="ctr"/>
          <a:lstStyle/>
          <a:p>
            <a:pPr algn="ctr" defTabSz="1218565">
              <a:defRPr/>
            </a:pPr>
            <a:r>
              <a:rPr lang="en-US" altLang="zh-CN" sz="3600" dirty="0">
                <a:solidFill>
                  <a:prstClr val="white"/>
                </a:solidFill>
                <a:latin typeface="Calibri" panose="020F0502020204030204"/>
                <a:ea typeface="Arial Unicode MS" panose="020B0604020202020204" pitchFamily="34" charset="-122"/>
                <a:cs typeface="Arial Unicode MS" panose="020B0604020202020204" pitchFamily="34" charset="-122"/>
              </a:rPr>
              <a:t>5</a:t>
            </a:r>
            <a:endParaRPr lang="zh-CN" altLang="en-US" sz="3600" dirty="0">
              <a:solidFill>
                <a:prstClr val="white"/>
              </a:solidFill>
              <a:latin typeface="Calibri" panose="020F0502020204030204"/>
              <a:ea typeface="Arial Unicode MS" panose="020B0604020202020204" pitchFamily="34" charset="-122"/>
              <a:cs typeface="Arial Unicode MS" panose="020B0604020202020204" pitchFamily="34" charset="-122"/>
            </a:endParaRPr>
          </a:p>
        </p:txBody>
      </p:sp>
      <p:grpSp>
        <p:nvGrpSpPr>
          <p:cNvPr id="23" name="组合 22"/>
          <p:cNvGrpSpPr/>
          <p:nvPr/>
        </p:nvGrpSpPr>
        <p:grpSpPr>
          <a:xfrm>
            <a:off x="5494742" y="4401226"/>
            <a:ext cx="3410896" cy="511238"/>
            <a:chOff x="6315199" y="2410178"/>
            <a:chExt cx="3744416" cy="511504"/>
          </a:xfrm>
        </p:grpSpPr>
        <p:sp>
          <p:nvSpPr>
            <p:cNvPr id="24" name="圆角矩形 23"/>
            <p:cNvSpPr/>
            <p:nvPr/>
          </p:nvSpPr>
          <p:spPr>
            <a:xfrm>
              <a:off x="6315199" y="2410178"/>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897" tIns="60948" rIns="121897" bIns="60948" anchor="ctr"/>
            <a:lstStyle/>
            <a:p>
              <a:pPr algn="ctr" defTabSz="1218565">
                <a:defRPr/>
              </a:pPr>
              <a:endParaRPr lang="zh-CN" altLang="en-US" sz="3600" dirty="0">
                <a:solidFill>
                  <a:prstClr val="white"/>
                </a:solidFill>
                <a:latin typeface="Calibri" panose="020F0502020204030204"/>
                <a:ea typeface="Arial Unicode MS" panose="020B0604020202020204" pitchFamily="34" charset="-122"/>
                <a:cs typeface="Arial Unicode MS" panose="020B0604020202020204" pitchFamily="34" charset="-122"/>
              </a:endParaRPr>
            </a:p>
          </p:txBody>
        </p:sp>
        <p:sp>
          <p:nvSpPr>
            <p:cNvPr id="25" name="矩形 24"/>
            <p:cNvSpPr/>
            <p:nvPr/>
          </p:nvSpPr>
          <p:spPr>
            <a:xfrm>
              <a:off x="6486706" y="2450466"/>
              <a:ext cx="3496276" cy="430928"/>
            </a:xfrm>
            <a:prstGeom prst="rect">
              <a:avLst/>
            </a:prstGeom>
          </p:spPr>
          <p:txBody>
            <a:bodyPr wrap="square" lIns="121897" tIns="60948" rIns="121897" bIns="60948">
              <a:spAutoFit/>
            </a:bodyPr>
            <a:lstStyle/>
            <a:p>
              <a:pPr defTabSz="1218565">
                <a:defRPr/>
              </a:pPr>
              <a:r>
                <a:rPr lang="zh-CN" altLang="en-US" sz="2000" b="1" kern="100" dirty="0">
                  <a:solidFill>
                    <a:prstClr val="white"/>
                  </a:solidFill>
                  <a:latin typeface="微软雅黑" panose="020B0503020204020204" pitchFamily="34" charset="-122"/>
                  <a:ea typeface="微软雅黑" panose="020B0503020204020204" pitchFamily="34" charset="-122"/>
                  <a:cs typeface="Times New Roman" panose="02020603050405020304" pitchFamily="18" charset="0"/>
                </a:rPr>
                <a:t>隐马尔可夫模型</a:t>
              </a:r>
              <a:endParaRPr lang="zh-CN" altLang="zh-CN" sz="2000" b="1" kern="100" dirty="0">
                <a:solidFill>
                  <a:prstClr val="white"/>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26" name="圆角矩形 25"/>
          <p:cNvSpPr/>
          <p:nvPr/>
        </p:nvSpPr>
        <p:spPr>
          <a:xfrm>
            <a:off x="4705549" y="5286618"/>
            <a:ext cx="525109" cy="511238"/>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829" tIns="60914" rIns="121829" bIns="60914" anchor="ctr"/>
          <a:lstStyle/>
          <a:p>
            <a:pPr algn="ctr" defTabSz="1218565">
              <a:defRPr/>
            </a:pPr>
            <a:r>
              <a:rPr lang="en-US" altLang="zh-CN" sz="3600" dirty="0">
                <a:solidFill>
                  <a:prstClr val="white"/>
                </a:solidFill>
                <a:latin typeface="Calibri" panose="020F0502020204030204"/>
                <a:ea typeface="Arial Unicode MS" panose="020B0604020202020204" pitchFamily="34" charset="-122"/>
                <a:cs typeface="Arial Unicode MS" panose="020B0604020202020204" pitchFamily="34" charset="-122"/>
              </a:rPr>
              <a:t>6</a:t>
            </a:r>
            <a:endParaRPr lang="zh-CN" altLang="en-US" sz="3600" dirty="0">
              <a:solidFill>
                <a:prstClr val="white"/>
              </a:solidFill>
              <a:latin typeface="Calibri" panose="020F0502020204030204"/>
              <a:ea typeface="Arial Unicode MS" panose="020B0604020202020204" pitchFamily="34" charset="-122"/>
              <a:cs typeface="Arial Unicode MS" panose="020B0604020202020204" pitchFamily="34" charset="-122"/>
            </a:endParaRPr>
          </a:p>
        </p:txBody>
      </p:sp>
      <p:grpSp>
        <p:nvGrpSpPr>
          <p:cNvPr id="27" name="组合 26"/>
          <p:cNvGrpSpPr/>
          <p:nvPr/>
        </p:nvGrpSpPr>
        <p:grpSpPr>
          <a:xfrm>
            <a:off x="5512644" y="5286616"/>
            <a:ext cx="3410896" cy="511238"/>
            <a:chOff x="6339097" y="3296031"/>
            <a:chExt cx="3744416" cy="511504"/>
          </a:xfrm>
        </p:grpSpPr>
        <p:sp>
          <p:nvSpPr>
            <p:cNvPr id="28" name="圆角矩形 27"/>
            <p:cNvSpPr/>
            <p:nvPr/>
          </p:nvSpPr>
          <p:spPr>
            <a:xfrm>
              <a:off x="6339097" y="3296031"/>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897" tIns="60948" rIns="121897" bIns="60948" anchor="ctr"/>
            <a:lstStyle/>
            <a:p>
              <a:pPr algn="ctr" defTabSz="1218565">
                <a:defRPr/>
              </a:pPr>
              <a:endParaRPr lang="zh-CN" altLang="en-US" sz="3600" dirty="0">
                <a:solidFill>
                  <a:prstClr val="white"/>
                </a:solidFill>
                <a:latin typeface="Calibri" panose="020F0502020204030204"/>
                <a:ea typeface="Arial Unicode MS" panose="020B0604020202020204" pitchFamily="34" charset="-122"/>
                <a:cs typeface="Arial Unicode MS" panose="020B0604020202020204" pitchFamily="34" charset="-122"/>
              </a:endParaRPr>
            </a:p>
          </p:txBody>
        </p:sp>
        <p:sp>
          <p:nvSpPr>
            <p:cNvPr id="29" name="矩形 28"/>
            <p:cNvSpPr/>
            <p:nvPr/>
          </p:nvSpPr>
          <p:spPr>
            <a:xfrm>
              <a:off x="6491850" y="3336319"/>
              <a:ext cx="3496276" cy="431087"/>
            </a:xfrm>
            <a:prstGeom prst="rect">
              <a:avLst/>
            </a:prstGeom>
          </p:spPr>
          <p:txBody>
            <a:bodyPr wrap="square" lIns="121897" tIns="60948" rIns="121897" bIns="60948">
              <a:spAutoFit/>
            </a:bodyPr>
            <a:lstStyle/>
            <a:p>
              <a:pPr defTabSz="1218565">
                <a:defRPr/>
              </a:pPr>
              <a:r>
                <a:rPr lang="zh-CN" altLang="en-US" sz="2000" b="1" kern="100" dirty="0">
                  <a:solidFill>
                    <a:prstClr val="white"/>
                  </a:solidFill>
                  <a:latin typeface="微软雅黑" panose="020B0503020204020204" pitchFamily="34" charset="-122"/>
                  <a:ea typeface="微软雅黑" panose="020B0503020204020204" pitchFamily="34" charset="-122"/>
                  <a:cs typeface="Times New Roman" panose="02020603050405020304" pitchFamily="18" charset="0"/>
                </a:rPr>
                <a:t>条件随机场模型</a:t>
              </a:r>
              <a:endParaRPr lang="zh-CN" altLang="zh-CN" sz="2000" b="1" kern="100" dirty="0">
                <a:solidFill>
                  <a:prstClr val="white"/>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withEffect">
                                  <p:stCondLst>
                                    <p:cond delay="0"/>
                                  </p:stCondLst>
                                  <p:childTnLst>
                                    <p:set>
                                      <p:cBhvr>
                                        <p:cTn id="6" dur="1" fill="hold">
                                          <p:stCondLst>
                                            <p:cond delay="0"/>
                                          </p:stCondLst>
                                        </p:cTn>
                                        <p:tgtEl>
                                          <p:spTgt spid="88"/>
                                        </p:tgtEl>
                                        <p:attrNameLst>
                                          <p:attrName>style.visibility</p:attrName>
                                        </p:attrNameLst>
                                      </p:cBhvr>
                                      <p:to>
                                        <p:strVal val="visible"/>
                                      </p:to>
                                    </p:set>
                                    <p:animEffect transition="in" filter="wipe(down)">
                                      <p:cBhvr>
                                        <p:cTn id="7" dur="580">
                                          <p:stCondLst>
                                            <p:cond delay="0"/>
                                          </p:stCondLst>
                                        </p:cTn>
                                        <p:tgtEl>
                                          <p:spTgt spid="88"/>
                                        </p:tgtEl>
                                      </p:cBhvr>
                                    </p:animEffect>
                                    <p:anim calcmode="lin" valueType="num">
                                      <p:cBhvr>
                                        <p:cTn id="8" dur="1822" tmFilter="0,0; 0.14,0.36; 0.43,0.73; 0.71,0.91; 1.0,1.0">
                                          <p:stCondLst>
                                            <p:cond delay="0"/>
                                          </p:stCondLst>
                                        </p:cTn>
                                        <p:tgtEl>
                                          <p:spTgt spid="88"/>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88"/>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88"/>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88"/>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88"/>
                                        </p:tgtEl>
                                        <p:attrNameLst>
                                          <p:attrName>ppt_y</p:attrName>
                                        </p:attrNameLst>
                                      </p:cBhvr>
                                      <p:tavLst>
                                        <p:tav tm="0" fmla="#ppt_y-sin(pi*$)/81">
                                          <p:val>
                                            <p:fltVal val="0"/>
                                          </p:val>
                                        </p:tav>
                                        <p:tav tm="100000">
                                          <p:val>
                                            <p:fltVal val="1"/>
                                          </p:val>
                                        </p:tav>
                                      </p:tavLst>
                                    </p:anim>
                                    <p:animScale>
                                      <p:cBhvr>
                                        <p:cTn id="13" dur="26">
                                          <p:stCondLst>
                                            <p:cond delay="650"/>
                                          </p:stCondLst>
                                        </p:cTn>
                                        <p:tgtEl>
                                          <p:spTgt spid="88"/>
                                        </p:tgtEl>
                                      </p:cBhvr>
                                      <p:to x="100000" y="60000"/>
                                    </p:animScale>
                                    <p:animScale>
                                      <p:cBhvr>
                                        <p:cTn id="14" dur="166" decel="50000">
                                          <p:stCondLst>
                                            <p:cond delay="676"/>
                                          </p:stCondLst>
                                        </p:cTn>
                                        <p:tgtEl>
                                          <p:spTgt spid="88"/>
                                        </p:tgtEl>
                                      </p:cBhvr>
                                      <p:to x="100000" y="100000"/>
                                    </p:animScale>
                                    <p:animScale>
                                      <p:cBhvr>
                                        <p:cTn id="15" dur="26">
                                          <p:stCondLst>
                                            <p:cond delay="1312"/>
                                          </p:stCondLst>
                                        </p:cTn>
                                        <p:tgtEl>
                                          <p:spTgt spid="88"/>
                                        </p:tgtEl>
                                      </p:cBhvr>
                                      <p:to x="100000" y="80000"/>
                                    </p:animScale>
                                    <p:animScale>
                                      <p:cBhvr>
                                        <p:cTn id="16" dur="166" decel="50000">
                                          <p:stCondLst>
                                            <p:cond delay="1338"/>
                                          </p:stCondLst>
                                        </p:cTn>
                                        <p:tgtEl>
                                          <p:spTgt spid="88"/>
                                        </p:tgtEl>
                                      </p:cBhvr>
                                      <p:to x="100000" y="100000"/>
                                    </p:animScale>
                                    <p:animScale>
                                      <p:cBhvr>
                                        <p:cTn id="17" dur="26">
                                          <p:stCondLst>
                                            <p:cond delay="1642"/>
                                          </p:stCondLst>
                                        </p:cTn>
                                        <p:tgtEl>
                                          <p:spTgt spid="88"/>
                                        </p:tgtEl>
                                      </p:cBhvr>
                                      <p:to x="100000" y="90000"/>
                                    </p:animScale>
                                    <p:animScale>
                                      <p:cBhvr>
                                        <p:cTn id="18" dur="166" decel="50000">
                                          <p:stCondLst>
                                            <p:cond delay="1668"/>
                                          </p:stCondLst>
                                        </p:cTn>
                                        <p:tgtEl>
                                          <p:spTgt spid="88"/>
                                        </p:tgtEl>
                                      </p:cBhvr>
                                      <p:to x="100000" y="100000"/>
                                    </p:animScale>
                                    <p:animScale>
                                      <p:cBhvr>
                                        <p:cTn id="19" dur="26">
                                          <p:stCondLst>
                                            <p:cond delay="1808"/>
                                          </p:stCondLst>
                                        </p:cTn>
                                        <p:tgtEl>
                                          <p:spTgt spid="88"/>
                                        </p:tgtEl>
                                      </p:cBhvr>
                                      <p:to x="100000" y="95000"/>
                                    </p:animScale>
                                    <p:animScale>
                                      <p:cBhvr>
                                        <p:cTn id="20" dur="166" decel="50000">
                                          <p:stCondLst>
                                            <p:cond delay="1834"/>
                                          </p:stCondLst>
                                        </p:cTn>
                                        <p:tgtEl>
                                          <p:spTgt spid="88"/>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0" name="Content Placeholder 2"/>
              <p:cNvSpPr txBox="1"/>
              <p:nvPr/>
            </p:nvSpPr>
            <p:spPr>
              <a:xfrm>
                <a:off x="411481" y="681693"/>
                <a:ext cx="8330184" cy="5773971"/>
              </a:xfrm>
              <a:prstGeom prst="rect">
                <a:avLst/>
              </a:prstGeom>
            </p:spPr>
            <p:txBody>
              <a:bodyPr vert="horz" lIns="91392" tIns="45696" rIns="91392" bIns="45696"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457200">
                  <a:lnSpc>
                    <a:spcPct val="150000"/>
                  </a:lnSpc>
                  <a:spcBef>
                    <a:spcPts val="0"/>
                  </a:spcBef>
                  <a:buNone/>
                </a:pPr>
                <a14:m>
                  <m:oMathPara xmlns:m="http://schemas.openxmlformats.org/officeDocument/2006/math">
                    <m:oMathParaPr>
                      <m:jc m:val="centerGroup"/>
                    </m:oMathParaPr>
                    <m:oMath xmlns:m="http://schemas.openxmlformats.org/officeDocument/2006/math">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acc>
                            <m:accPr>
                              <m:chr m:val="̂"/>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acc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𝑦</m:t>
                              </m:r>
                            </m:e>
                          </m:acc>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𝑔</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𝑓</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𝑾</m:t>
                              </m:r>
                            </m:sub>
                          </m:sSub>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e>
                          </m:d>
                        </m:e>
                      </m:d>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f>
                        <m:f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Pr>
                        <m:num>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num>
                        <m:den>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𝑒</m:t>
                              </m:r>
                            </m:e>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𝑓</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𝑾</m:t>
                                  </m:r>
                                </m:sub>
                              </m:sSub>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e>
                              </m:d>
                            </m:sup>
                          </m:sSup>
                        </m:den>
                      </m:f>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f>
                        <m:f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Pr>
                        <m:num>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num>
                        <m:den>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𝑒</m:t>
                              </m:r>
                            </m:e>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𝑾</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sup>
                          </m:sSup>
                        </m:den>
                      </m:f>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h</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𝑾</m:t>
                          </m:r>
                        </m:sub>
                      </m:sSub>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e>
                      </m:d>
                    </m:oMath>
                  </m:oMathPara>
                </a14:m>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14:m>
                  <m:oMath xmlns:m="http://schemas.openxmlformats.org/officeDocument/2006/math">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acc>
                          <m:accPr>
                            <m:chr m:val="̂"/>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acc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𝑦</m:t>
                            </m:r>
                          </m:e>
                        </m:acc>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oMath>
                </a14:m>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可以看作</a:t>
                </a: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模型对</a:t>
                </a:r>
                <a14:m>
                  <m:oMath xmlns:m="http://schemas.openxmlformats.org/officeDocument/2006/math">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预测的概率值。</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𝑋</m:t>
                    </m:r>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是来自服从</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0-1</a:t>
                </a: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分布的总体的随机变量，</a:t>
                </a:r>
                <a14:m>
                  <m:oMath xmlns:m="http://schemas.openxmlformats.org/officeDocument/2006/math">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是</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𝑋</m:t>
                    </m:r>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的样本值，</a:t>
                </a:r>
                <a14:m>
                  <m:oMath xmlns:m="http://schemas.openxmlformats.org/officeDocument/2006/math">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acc>
                          <m:accPr>
                            <m:chr m:val="̂"/>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acc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𝑦</m:t>
                            </m:r>
                          </m:e>
                        </m:acc>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是模型对</a:t>
                </a:r>
                <a14:m>
                  <m:oMath xmlns:m="http://schemas.openxmlformats.org/officeDocument/2006/math">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预测的概率值，即：</a:t>
                </a: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0">
                  <a:buNone/>
                </a:pPr>
                <a14:m>
                  <m:oMathPara xmlns:m="http://schemas.openxmlformats.org/officeDocument/2006/math">
                    <m:oMathParaPr>
                      <m:jc m:val="centerGroup"/>
                    </m:oMathParaPr>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𝑃</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𝑦</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e>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e>
                      </m:d>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acc>
                            <m:accPr>
                              <m:chr m:val="̂"/>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acc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𝑦</m:t>
                              </m:r>
                            </m:e>
                          </m:acc>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f>
                        <m:f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Pr>
                        <m:num>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num>
                        <m:den>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𝑒</m:t>
                              </m:r>
                            </m:e>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𝑓</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𝑾</m:t>
                                  </m:r>
                                </m:sub>
                              </m:sSub>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e>
                              </m:d>
                            </m:sup>
                          </m:sSup>
                        </m:den>
                      </m:f>
                    </m:oMath>
                  </m:oMathPara>
                </a14:m>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0">
                  <a:buNone/>
                </a:pPr>
                <a14:m>
                  <m:oMathPara xmlns:m="http://schemas.openxmlformats.org/officeDocument/2006/math">
                    <m:oMathParaPr>
                      <m:jc m:val="centerGroup"/>
                    </m:oMathParaPr>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𝑃</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𝑦</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=0</m:t>
                          </m:r>
                        </m:e>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e>
                      </m:d>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acc>
                            <m:accPr>
                              <m:chr m:val="̂"/>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acc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𝑦</m:t>
                              </m:r>
                            </m:e>
                          </m:acc>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f>
                        <m:f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Pr>
                        <m:num>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𝑒</m:t>
                              </m:r>
                            </m:e>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𝑓</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𝑾</m:t>
                                  </m:r>
                                </m:sub>
                              </m:sSub>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e>
                              </m:d>
                            </m:sup>
                          </m:sSup>
                        </m:num>
                        <m:den>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𝑒</m:t>
                              </m:r>
                            </m:e>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𝑓</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𝑾</m:t>
                                  </m:r>
                                </m:sub>
                              </m:sSub>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e>
                              </m:d>
                            </m:sup>
                          </m:sSup>
                        </m:den>
                      </m:f>
                    </m:oMath>
                  </m:oMathPara>
                </a14:m>
                <a:endPar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式中，</a:t>
                </a:r>
                <a14:m>
                  <m:oMath xmlns:m="http://schemas.openxmlformats.org/officeDocument/2006/math">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𝑦</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d>
                      <m:dPr>
                        <m:begChr m:val="{"/>
                        <m:endChr m:val="}"/>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0,1</m:t>
                        </m:r>
                      </m:e>
                    </m:d>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为样本的实际标签值。</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上式合起来可写为：</a:t>
                </a: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spcBef>
                    <a:spcPts val="0"/>
                  </a:spcBef>
                  <a:buNone/>
                </a:pPr>
                <a14:m>
                  <m:oMathPara xmlns:m="http://schemas.openxmlformats.org/officeDocument/2006/math">
                    <m:oMathParaPr>
                      <m:jc m:val="centerGroup"/>
                    </m:oMathParaPr>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𝑃</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𝑦</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e>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e>
                      </m:d>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d>
                            <m:dPr>
                              <m:begChr m:val="["/>
                              <m:endChr m:val="]"/>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acc>
                                    <m:accPr>
                                      <m:chr m:val="̂"/>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acc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𝑦</m:t>
                                      </m:r>
                                    </m:e>
                                  </m:acc>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e>
                          </m:d>
                        </m:e>
                        <m:sup>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𝑦</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sup>
                      </m:sSup>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d>
                            <m:dPr>
                              <m:begChr m:val="["/>
                              <m:endChr m:val="]"/>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acc>
                                    <m:accPr>
                                      <m:chr m:val="̂"/>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acc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𝑦</m:t>
                                      </m:r>
                                    </m:e>
                                  </m:acc>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e>
                          </m:d>
                        </m:e>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𝑦</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sup>
                      </m:sSup>
                    </m:oMath>
                  </m:oMathPara>
                </a14:m>
                <a:endPar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p:txBody>
          </p:sp>
        </mc:Choice>
        <mc:Fallback xmlns="">
          <p:sp>
            <p:nvSpPr>
              <p:cNvPr id="20" name="Content Placeholder 2"/>
              <p:cNvSpPr txBox="1">
                <a:spLocks noRot="1" noChangeAspect="1" noMove="1" noResize="1" noEditPoints="1" noAdjustHandles="1" noChangeArrowheads="1" noChangeShapeType="1" noTextEdit="1"/>
              </p:cNvSpPr>
              <p:nvPr/>
            </p:nvSpPr>
            <p:spPr>
              <a:xfrm>
                <a:off x="411481" y="681693"/>
                <a:ext cx="8330184" cy="5773971"/>
              </a:xfrm>
              <a:prstGeom prst="rect">
                <a:avLst/>
              </a:prstGeom>
              <a:blipFill rotWithShape="1">
                <a:blip r:embed="rId3"/>
                <a:stretch>
                  <a:fillRect l="-952" r="-4246"/>
                </a:stretch>
              </a:blipFill>
            </p:spPr>
            <p:txBody>
              <a:bodyPr/>
              <a:lstStyle/>
              <a:p>
                <a:r>
                  <a:rPr lang="zh-CN" altLang="en-US">
                    <a:noFill/>
                  </a:rPr>
                  <a:t> </a:t>
                </a:r>
                <a:endParaRPr lang="zh-CN" altLang="en-US">
                  <a:noFill/>
                </a:endParaRPr>
              </a:p>
            </p:txBody>
          </p:sp>
        </mc:Fallback>
      </mc:AlternateContent>
      <p:sp>
        <p:nvSpPr>
          <p:cNvPr id="41" name="文本框 2"/>
          <p:cNvSpPr txBox="1"/>
          <p:nvPr/>
        </p:nvSpPr>
        <p:spPr>
          <a:xfrm>
            <a:off x="0" y="158473"/>
            <a:ext cx="9144000" cy="523220"/>
          </a:xfrm>
          <a:prstGeom prst="rect">
            <a:avLst/>
          </a:prstGeom>
          <a:noFill/>
        </p:spPr>
        <p:txBody>
          <a:bodyPr wrap="square" rtlCol="0">
            <a:spAutoFit/>
          </a:bodyPr>
          <a:lstStyle/>
          <a:p>
            <a:pPr algn="ctr" defTabSz="1218565"/>
            <a:r>
              <a:rPr lang="en-US" altLang="zh-CN" sz="2800" b="1" dirty="0">
                <a:solidFill>
                  <a:srgbClr val="0070C0"/>
                </a:solidFill>
                <a:latin typeface="微软雅黑" panose="020B0503020204020204" pitchFamily="34" charset="-122"/>
                <a:ea typeface="微软雅黑" panose="020B0503020204020204" pitchFamily="34" charset="-122"/>
              </a:rPr>
              <a:t>6.2 </a:t>
            </a:r>
            <a:r>
              <a:rPr lang="zh-CN" altLang="en-US" sz="2800" b="1" dirty="0">
                <a:solidFill>
                  <a:srgbClr val="0070C0"/>
                </a:solidFill>
                <a:latin typeface="微软雅黑" panose="020B0503020204020204" pitchFamily="34" charset="-122"/>
                <a:ea typeface="微软雅黑" panose="020B0503020204020204" pitchFamily="34" charset="-122"/>
              </a:rPr>
              <a:t>逻辑回归模型的概率分析</a:t>
            </a:r>
          </a:p>
        </p:txBody>
      </p:sp>
      <p:sp>
        <p:nvSpPr>
          <p:cNvPr id="4" name="灯片编号占位符 1"/>
          <p:cNvSpPr txBox="1"/>
          <p:nvPr/>
        </p:nvSpPr>
        <p:spPr>
          <a:xfrm>
            <a:off x="6791621" y="6464141"/>
            <a:ext cx="2133600" cy="273844"/>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1BEBC7A-FD02-486B-81B5-A845787C689C}" type="slidenum">
              <a:rPr lang="zh-CN" altLang="en-US" sz="1600" smtClean="0"/>
              <a:t>11</a:t>
            </a:fld>
            <a:endParaRPr lang="zh-CN" altLang="en-US" sz="1600" dirty="0"/>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5" name="Rectangle 1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7"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Tree>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0" name="Content Placeholder 2"/>
              <p:cNvSpPr txBox="1"/>
              <p:nvPr/>
            </p:nvSpPr>
            <p:spPr>
              <a:xfrm>
                <a:off x="411481" y="681693"/>
                <a:ext cx="8330184" cy="5773971"/>
              </a:xfrm>
              <a:prstGeom prst="rect">
                <a:avLst/>
              </a:prstGeom>
            </p:spPr>
            <p:txBody>
              <a:bodyPr vert="horz" lIns="91392" tIns="45696" rIns="91392" bIns="45696"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457200">
                  <a:lnSpc>
                    <a:spcPct val="150000"/>
                  </a:lnSpc>
                  <a:spcBef>
                    <a:spcPts val="0"/>
                  </a:spcBef>
                  <a:buNone/>
                </a:pP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用极大似然估计法来估计参数</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𝑾</m:t>
                    </m:r>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，事件</a:t>
                </a:r>
                <a14:m>
                  <m:oMath xmlns:m="http://schemas.openxmlformats.org/officeDocument/2006/math">
                    <m:d>
                      <m:dPr>
                        <m:begChr m:val="{"/>
                        <m:endChr m:val="}"/>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𝑦</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𝑦</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𝑦</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𝑚</m:t>
                            </m:r>
                          </m:sub>
                        </m:sSub>
                      </m:e>
                    </m:d>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发生的概率，即似然函数为：</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𝐿</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𝑾</m:t>
                        </m:r>
                      </m:e>
                    </m:d>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nary>
                      <m:naryPr>
                        <m:chr m:val="∏"/>
                        <m:limLoc m:val="subSup"/>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naryPr>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ub>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𝑚</m:t>
                        </m:r>
                      </m:sup>
                      <m:e>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d>
                              <m:dPr>
                                <m:begChr m:val="["/>
                                <m:endChr m:val="]"/>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acc>
                                      <m:accPr>
                                        <m:chr m:val="̂"/>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acc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𝑦</m:t>
                                        </m:r>
                                      </m:e>
                                    </m:acc>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e>
                            </m:d>
                          </m:e>
                          <m:sup>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𝑦</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sup>
                        </m:sSup>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d>
                              <m:dPr>
                                <m:begChr m:val="["/>
                                <m:endChr m:val="]"/>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acc>
                                      <m:accPr>
                                        <m:chr m:val="̂"/>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acc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𝑦</m:t>
                                        </m:r>
                                      </m:e>
                                    </m:acc>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e>
                            </m:d>
                          </m:e>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𝑦</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sup>
                        </m:sSup>
                      </m:e>
                    </m:nary>
                  </m:oMath>
                </a14:m>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为方便计算，对上式取对数，得到对数似然函数：</a:t>
                </a: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spcBef>
                    <a:spcPts val="0"/>
                  </a:spcBef>
                  <a:buNone/>
                </a:pPr>
                <a14:m>
                  <m:oMathPara xmlns:m="http://schemas.openxmlformats.org/officeDocument/2006/math">
                    <m:oMathParaPr>
                      <m:jc m:val="centerGroup"/>
                    </m:oMathParaPr>
                    <m:oMath xmlns:m="http://schemas.openxmlformats.org/officeDocument/2006/math">
                      <m:func>
                        <m:func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uncPr>
                        <m:fName>
                          <m:r>
                            <m:rPr>
                              <m:sty m:val="p"/>
                            </m:rP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ln</m:t>
                          </m:r>
                        </m:fName>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𝐿</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𝑾</m:t>
                              </m:r>
                            </m:e>
                          </m:d>
                        </m:e>
                      </m:func>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nary>
                        <m:naryPr>
                          <m:chr m:val="∑"/>
                          <m:limLoc m:val="undOv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naryPr>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ub>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𝑚</m:t>
                          </m:r>
                        </m:sup>
                        <m:e>
                          <m:d>
                            <m:dPr>
                              <m:begChr m:val="["/>
                              <m:endChr m:val="]"/>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𝑦</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func>
                                <m:func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uncPr>
                                <m:fName>
                                  <m:r>
                                    <m:rPr>
                                      <m:sty m:val="p"/>
                                    </m:rP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ln</m:t>
                                  </m:r>
                                </m:fName>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acc>
                                        <m:accPr>
                                          <m:chr m:val="̂"/>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acc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𝑦</m:t>
                                          </m:r>
                                        </m:e>
                                      </m:acc>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e>
                              </m:func>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𝑦</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e>
                              </m:d>
                              <m:func>
                                <m:func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uncPr>
                                <m:fName>
                                  <m:r>
                                    <m:rPr>
                                      <m:sty m:val="p"/>
                                    </m:rP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ln</m:t>
                                  </m:r>
                                </m:fName>
                                <m:e>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acc>
                                            <m:accPr>
                                              <m:chr m:val="̂"/>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acc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𝑦</m:t>
                                              </m:r>
                                            </m:e>
                                          </m:acc>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e>
                                  </m:d>
                                </m:e>
                              </m:func>
                            </m:e>
                          </m:d>
                        </m:e>
                      </m:nary>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nary>
                        <m:naryPr>
                          <m:chr m:val="∑"/>
                          <m:limLoc m:val="undOv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naryPr>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ub>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𝑚</m:t>
                          </m:r>
                        </m:sup>
                        <m:e>
                          <m:d>
                            <m:dPr>
                              <m:begChr m:val="["/>
                              <m:endChr m:val="]"/>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𝑦</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func>
                                <m:func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uncPr>
                                <m:fName>
                                  <m:r>
                                    <m:rPr>
                                      <m:sty m:val="p"/>
                                    </m:rP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ln</m:t>
                                  </m:r>
                                </m:fName>
                                <m:e>
                                  <m:f>
                                    <m:f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Pr>
                                    <m:num>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acc>
                                            <m:accPr>
                                              <m:chr m:val="̂"/>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acc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𝑦</m:t>
                                              </m:r>
                                            </m:e>
                                          </m:acc>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num>
                                    <m:den>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acc>
                                            <m:accPr>
                                              <m:chr m:val="̂"/>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acc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𝑦</m:t>
                                              </m:r>
                                            </m:e>
                                          </m:acc>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den>
                                  </m:f>
                                </m:e>
                              </m:func>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func>
                                <m:func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uncPr>
                                <m:fName>
                                  <m:r>
                                    <m:rPr>
                                      <m:sty m:val="p"/>
                                    </m:rP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ln</m:t>
                                  </m:r>
                                </m:fName>
                                <m:e>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acc>
                                            <m:accPr>
                                              <m:chr m:val="̂"/>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acc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𝑦</m:t>
                                              </m:r>
                                            </m:e>
                                          </m:acc>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e>
                                  </m:d>
                                </m:e>
                              </m:func>
                            </m:e>
                          </m:d>
                        </m:e>
                      </m:nary>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nary>
                        <m:naryPr>
                          <m:chr m:val="∑"/>
                          <m:limLoc m:val="undOv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naryPr>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ub>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𝑚</m:t>
                          </m:r>
                        </m:sup>
                        <m:e>
                          <m:d>
                            <m:dPr>
                              <m:begChr m:val="["/>
                              <m:endChr m:val="]"/>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𝑦</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func>
                                <m:func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uncPr>
                                <m:fName>
                                  <m:r>
                                    <m:rPr>
                                      <m:sty m:val="p"/>
                                    </m:rP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ln</m:t>
                                  </m:r>
                                </m:fName>
                                <m:e>
                                  <m:f>
                                    <m:f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Pr>
                                    <m:num>
                                      <m:f>
                                        <m:f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Pr>
                                        <m:num>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num>
                                        <m:den>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𝑒</m:t>
                                              </m:r>
                                            </m:e>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𝑓</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𝑾</m:t>
                                                  </m:r>
                                                </m:sub>
                                              </m:sSub>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e>
                                              </m:d>
                                            </m:sup>
                                          </m:sSup>
                                        </m:den>
                                      </m:f>
                                    </m:num>
                                    <m:den>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f>
                                        <m:f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Pr>
                                        <m:num>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num>
                                        <m:den>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𝑒</m:t>
                                              </m:r>
                                            </m:e>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𝑓</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𝑾</m:t>
                                                  </m:r>
                                                </m:sub>
                                              </m:sSub>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e>
                                              </m:d>
                                            </m:sup>
                                          </m:sSup>
                                        </m:den>
                                      </m:f>
                                    </m:den>
                                  </m:f>
                                </m:e>
                              </m:func>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func>
                                <m:func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uncPr>
                                <m:fName>
                                  <m:r>
                                    <m:rPr>
                                      <m:sty m:val="p"/>
                                    </m:rP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ln</m:t>
                                  </m:r>
                                </m:fName>
                                <m:e>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f>
                                        <m:f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Pr>
                                        <m:num>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num>
                                        <m:den>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𝑒</m:t>
                                              </m:r>
                                            </m:e>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𝑓</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𝑾</m:t>
                                                  </m:r>
                                                </m:sub>
                                              </m:sSub>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e>
                                              </m:d>
                                            </m:sup>
                                          </m:sSup>
                                        </m:den>
                                      </m:f>
                                    </m:e>
                                  </m:d>
                                </m:e>
                              </m:func>
                            </m:e>
                          </m:d>
                        </m:e>
                      </m:nary>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nary>
                        <m:naryPr>
                          <m:chr m:val="∑"/>
                          <m:limLoc m:val="undOv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naryPr>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ub>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𝑚</m:t>
                          </m:r>
                        </m:sup>
                        <m:e>
                          <m:d>
                            <m:dPr>
                              <m:begChr m:val="["/>
                              <m:endChr m:val="]"/>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
                                <m:sSubPr>
                                  <m:ctrlPr>
                                    <a:rPr lang="zh-CN" altLang="en-US" sz="2400" i="1" smtClean="0">
                                      <a:solidFill>
                                        <a:schemeClr val="tx1"/>
                                      </a:solidFill>
                                      <a:latin typeface="Cambria Math" panose="02040503050406030204" pitchFamily="18" charset="0"/>
                                    </a:rPr>
                                  </m:ctrlPr>
                                </m:sSubPr>
                                <m:e>
                                  <m:r>
                                    <a:rPr lang="en-US" altLang="zh-CN" sz="2400" i="1">
                                      <a:solidFill>
                                        <a:schemeClr val="tx1"/>
                                      </a:solidFill>
                                      <a:latin typeface="Cambria Math"/>
                                    </a:rPr>
                                    <m:t>𝑦</m:t>
                                  </m:r>
                                </m:e>
                                <m:sub>
                                  <m:r>
                                    <a:rPr lang="en-US" altLang="zh-CN" sz="2400" i="1">
                                      <a:solidFill>
                                        <a:schemeClr val="tx1"/>
                                      </a:solidFill>
                                      <a:latin typeface="Cambria Math"/>
                                    </a:rPr>
                                    <m:t>𝑖</m:t>
                                  </m:r>
                                </m:sub>
                              </m:sSub>
                              <m:sSub>
                                <m:sSubPr>
                                  <m:ctrlPr>
                                    <a:rPr lang="zh-CN" altLang="en-US" sz="2400" i="1">
                                      <a:solidFill>
                                        <a:schemeClr val="tx1"/>
                                      </a:solidFill>
                                      <a:latin typeface="Cambria Math" panose="02040503050406030204" pitchFamily="18" charset="0"/>
                                    </a:rPr>
                                  </m:ctrlPr>
                                </m:sSubPr>
                                <m:e>
                                  <m:r>
                                    <a:rPr lang="en-US" altLang="zh-CN" sz="2400" i="1">
                                      <a:solidFill>
                                        <a:schemeClr val="tx1"/>
                                      </a:solidFill>
                                      <a:latin typeface="Cambria Math"/>
                                    </a:rPr>
                                    <m:t>𝑓</m:t>
                                  </m:r>
                                </m:e>
                                <m:sub>
                                  <m:r>
                                    <a:rPr lang="en-US" altLang="zh-CN" sz="2400" b="1" i="1">
                                      <a:solidFill>
                                        <a:schemeClr val="tx1"/>
                                      </a:solidFill>
                                      <a:latin typeface="Cambria Math"/>
                                    </a:rPr>
                                    <m:t>𝑾</m:t>
                                  </m:r>
                                </m:sub>
                              </m:sSub>
                              <m:d>
                                <m:dPr>
                                  <m:ctrlPr>
                                    <a:rPr lang="zh-CN" altLang="en-US" sz="2400" i="1">
                                      <a:solidFill>
                                        <a:schemeClr val="tx1"/>
                                      </a:solidFill>
                                      <a:latin typeface="Cambria Math" panose="02040503050406030204" pitchFamily="18" charset="0"/>
                                    </a:rPr>
                                  </m:ctrlPr>
                                </m:dPr>
                                <m:e>
                                  <m:sSub>
                                    <m:sSubPr>
                                      <m:ctrlPr>
                                        <a:rPr lang="zh-CN" altLang="en-US" sz="2400" i="1">
                                          <a:solidFill>
                                            <a:schemeClr val="tx1"/>
                                          </a:solidFill>
                                          <a:latin typeface="Cambria Math" panose="02040503050406030204" pitchFamily="18" charset="0"/>
                                        </a:rPr>
                                      </m:ctrlPr>
                                    </m:sSubPr>
                                    <m:e>
                                      <m:r>
                                        <a:rPr lang="en-US" altLang="zh-CN" sz="2400" b="1" i="1">
                                          <a:solidFill>
                                            <a:schemeClr val="tx1"/>
                                          </a:solidFill>
                                          <a:latin typeface="Cambria Math"/>
                                        </a:rPr>
                                        <m:t>𝒙</m:t>
                                      </m:r>
                                    </m:e>
                                    <m:sub>
                                      <m:r>
                                        <a:rPr lang="en-US" altLang="zh-CN" sz="2400" i="1">
                                          <a:solidFill>
                                            <a:schemeClr val="tx1"/>
                                          </a:solidFill>
                                          <a:latin typeface="Cambria Math"/>
                                        </a:rPr>
                                        <m:t>𝑖</m:t>
                                      </m:r>
                                    </m:sub>
                                  </m:sSub>
                                </m:e>
                              </m:d>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func>
                                <m:func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uncPr>
                                <m:fName>
                                  <m:r>
                                    <m:rPr>
                                      <m:sty m:val="p"/>
                                    </m:rP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ln</m:t>
                                  </m:r>
                                </m:fName>
                                <m:e>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f>
                                        <m:f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Pr>
                                        <m:num>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𝑒</m:t>
                                              </m:r>
                                            </m:e>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𝑓</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𝑾</m:t>
                                                  </m:r>
                                                </m:sub>
                                              </m:sSub>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e>
                                              </m:d>
                                            </m:sup>
                                          </m:sSup>
                                        </m:num>
                                        <m:den>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𝑒</m:t>
                                              </m:r>
                                            </m:e>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𝑓</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𝑾</m:t>
                                                  </m:r>
                                                </m:sub>
                                              </m:sSub>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e>
                                              </m:d>
                                            </m:sup>
                                          </m:sSup>
                                        </m:den>
                                      </m:f>
                                    </m:e>
                                  </m:d>
                                </m:e>
                              </m:func>
                            </m:e>
                          </m:d>
                        </m:e>
                      </m:nary>
                    </m:oMath>
                  </m:oMathPara>
                </a14:m>
                <a:endPar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p:txBody>
          </p:sp>
        </mc:Choice>
        <mc:Fallback xmlns="">
          <p:sp>
            <p:nvSpPr>
              <p:cNvPr id="20" name="Content Placeholder 2"/>
              <p:cNvSpPr txBox="1">
                <a:spLocks noRot="1" noChangeAspect="1" noMove="1" noResize="1" noEditPoints="1" noAdjustHandles="1" noChangeArrowheads="1" noChangeShapeType="1" noTextEdit="1"/>
              </p:cNvSpPr>
              <p:nvPr/>
            </p:nvSpPr>
            <p:spPr>
              <a:xfrm>
                <a:off x="411481" y="681693"/>
                <a:ext cx="8330184" cy="5773971"/>
              </a:xfrm>
              <a:prstGeom prst="rect">
                <a:avLst/>
              </a:prstGeom>
              <a:blipFill rotWithShape="1">
                <a:blip r:embed="rId3"/>
                <a:stretch>
                  <a:fillRect l="-952"/>
                </a:stretch>
              </a:blipFill>
            </p:spPr>
            <p:txBody>
              <a:bodyPr/>
              <a:lstStyle/>
              <a:p>
                <a:r>
                  <a:rPr lang="zh-CN" altLang="en-US">
                    <a:noFill/>
                  </a:rPr>
                  <a:t> </a:t>
                </a:r>
              </a:p>
            </p:txBody>
          </p:sp>
        </mc:Fallback>
      </mc:AlternateContent>
      <p:sp>
        <p:nvSpPr>
          <p:cNvPr id="41" name="文本框 2"/>
          <p:cNvSpPr txBox="1"/>
          <p:nvPr/>
        </p:nvSpPr>
        <p:spPr>
          <a:xfrm>
            <a:off x="0" y="158473"/>
            <a:ext cx="9144000" cy="523220"/>
          </a:xfrm>
          <a:prstGeom prst="rect">
            <a:avLst/>
          </a:prstGeom>
          <a:noFill/>
        </p:spPr>
        <p:txBody>
          <a:bodyPr wrap="square" rtlCol="0">
            <a:spAutoFit/>
          </a:bodyPr>
          <a:lstStyle/>
          <a:p>
            <a:pPr algn="ctr" defTabSz="1218565"/>
            <a:r>
              <a:rPr lang="en-US" altLang="zh-CN" sz="2800" b="1" dirty="0">
                <a:solidFill>
                  <a:srgbClr val="0070C0"/>
                </a:solidFill>
                <a:latin typeface="微软雅黑" panose="020B0503020204020204" pitchFamily="34" charset="-122"/>
                <a:ea typeface="微软雅黑" panose="020B0503020204020204" pitchFamily="34" charset="-122"/>
              </a:rPr>
              <a:t>6.2 </a:t>
            </a:r>
            <a:r>
              <a:rPr lang="zh-CN" altLang="en-US" sz="2800" b="1" dirty="0">
                <a:solidFill>
                  <a:srgbClr val="0070C0"/>
                </a:solidFill>
                <a:latin typeface="微软雅黑" panose="020B0503020204020204" pitchFamily="34" charset="-122"/>
                <a:ea typeface="微软雅黑" panose="020B0503020204020204" pitchFamily="34" charset="-122"/>
              </a:rPr>
              <a:t>逻辑回归模型的概率分析</a:t>
            </a:r>
          </a:p>
        </p:txBody>
      </p:sp>
      <p:sp>
        <p:nvSpPr>
          <p:cNvPr id="4" name="灯片编号占位符 1"/>
          <p:cNvSpPr txBox="1"/>
          <p:nvPr/>
        </p:nvSpPr>
        <p:spPr>
          <a:xfrm>
            <a:off x="6791621" y="6464141"/>
            <a:ext cx="2133600" cy="273844"/>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1BEBC7A-FD02-486B-81B5-A845787C689C}" type="slidenum">
              <a:rPr lang="zh-CN" altLang="en-US" sz="1600" smtClean="0"/>
              <a:t>12</a:t>
            </a:fld>
            <a:endParaRPr lang="zh-CN" altLang="en-US" sz="1600" dirty="0"/>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5" name="Rectangle 1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7"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Tree>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0" name="Content Placeholder 2"/>
              <p:cNvSpPr txBox="1"/>
              <p:nvPr/>
            </p:nvSpPr>
            <p:spPr>
              <a:xfrm>
                <a:off x="411481" y="681693"/>
                <a:ext cx="8330184" cy="5773971"/>
              </a:xfrm>
              <a:prstGeom prst="rect">
                <a:avLst/>
              </a:prstGeom>
            </p:spPr>
            <p:txBody>
              <a:bodyPr vert="horz" lIns="91392" tIns="45696" rIns="91392" bIns="45696"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457200">
                  <a:lnSpc>
                    <a:spcPct val="150000"/>
                  </a:lnSpc>
                  <a:spcBef>
                    <a:spcPts val="0"/>
                  </a:spcBef>
                  <a:buNone/>
                </a:pP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如果</a:t>
                </a:r>
                <a14:m>
                  <m:oMath xmlns:m="http://schemas.openxmlformats.org/officeDocument/2006/math">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𝑓</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𝑾</m:t>
                        </m:r>
                      </m:sub>
                    </m:sSub>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e>
                    </m:d>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采用线性函数，则：</a:t>
                </a: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14:m>
                  <m:oMathPara xmlns:m="http://schemas.openxmlformats.org/officeDocument/2006/math">
                    <m:oMathParaPr>
                      <m:jc m:val="centerGroup"/>
                    </m:oMathParaPr>
                    <m:oMath xmlns:m="http://schemas.openxmlformats.org/officeDocument/2006/math">
                      <m:func>
                        <m:func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uncPr>
                        <m:fName>
                          <m:r>
                            <m:rPr>
                              <m:sty m:val="p"/>
                            </m:rP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ln</m:t>
                          </m:r>
                        </m:fName>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𝐿</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𝑾</m:t>
                              </m:r>
                            </m:e>
                          </m:d>
                        </m:e>
                      </m:func>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nary>
                        <m:naryPr>
                          <m:chr m:val="∑"/>
                          <m:limLoc m:val="undOv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naryPr>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ub>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𝑚</m:t>
                          </m:r>
                        </m:sup>
                        <m:e>
                          <m:d>
                            <m:dPr>
                              <m:begChr m:val="["/>
                              <m:endChr m:val="]"/>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𝑦</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𝑾</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func>
                                <m:func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uncPr>
                                <m:fName>
                                  <m:r>
                                    <m:rPr>
                                      <m:sty m:val="p"/>
                                    </m:rP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ln</m:t>
                                  </m:r>
                                </m:fName>
                                <m:e>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f>
                                        <m:f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Pr>
                                        <m:num>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𝑒</m:t>
                                              </m:r>
                                            </m:e>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𝑾</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sup>
                                          </m:sSup>
                                        </m:num>
                                        <m:den>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𝑒</m:t>
                                              </m:r>
                                            </m:e>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𝑾</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sup>
                                          </m:sSup>
                                        </m:den>
                                      </m:f>
                                    </m:e>
                                  </m:d>
                                </m:e>
                              </m:func>
                            </m:e>
                          </m:d>
                        </m:e>
                      </m:nary>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nary>
                        <m:naryPr>
                          <m:chr m:val="∑"/>
                          <m:limLoc m:val="undOv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naryPr>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ub>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𝑚</m:t>
                          </m:r>
                        </m:sup>
                        <m:e>
                          <m:d>
                            <m:dPr>
                              <m:begChr m:val="["/>
                              <m:endChr m:val="]"/>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𝑦</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𝑾</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r>
                                <a:rPr lang="en-US" altLang="zh-CN" sz="2200" b="0" i="1" smtClean="0">
                                  <a:solidFill>
                                    <a:prstClr val="black">
                                      <a:lumMod val="85000"/>
                                      <a:lumOff val="15000"/>
                                    </a:prstClr>
                                  </a:solidFill>
                                  <a:latin typeface="Cambria Math"/>
                                  <a:ea typeface="微软雅黑" panose="020B0503020204020204" pitchFamily="34" charset="-122"/>
                                  <a:cs typeface="Arial" panose="020B0604020202020204" pitchFamily="34" charset="0"/>
                                </a:rPr>
                                <m:t>+</m:t>
                              </m:r>
                              <m:func>
                                <m:func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uncPr>
                                <m:fName>
                                  <m:r>
                                    <m:rPr>
                                      <m:sty m:val="p"/>
                                    </m:rP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ln</m:t>
                                  </m:r>
                                </m:fName>
                                <m:e>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f>
                                        <m:f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Pr>
                                        <m:num>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num>
                                        <m:den>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𝑒</m:t>
                                              </m:r>
                                            </m:e>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𝑾</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sup>
                                          </m:sSup>
                                        </m:den>
                                      </m:f>
                                    </m:e>
                                  </m:d>
                                </m:e>
                              </m:func>
                            </m:e>
                          </m:d>
                        </m:e>
                      </m:nary>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nary>
                        <m:naryPr>
                          <m:chr m:val="∑"/>
                          <m:limLoc m:val="undOv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naryPr>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ub>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𝑚</m:t>
                          </m:r>
                        </m:sup>
                        <m:e>
                          <m:d>
                            <m:dPr>
                              <m:begChr m:val="["/>
                              <m:endChr m:val="]"/>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𝑦</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𝑾</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func>
                                <m:func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uncPr>
                                <m:fName>
                                  <m:r>
                                    <m:rPr>
                                      <m:sty m:val="p"/>
                                    </m:rP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ln</m:t>
                                  </m:r>
                                </m:fName>
                                <m:e>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𝑒</m:t>
                                          </m:r>
                                        </m:e>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𝑾</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sup>
                                      </m:sSup>
                                    </m:e>
                                  </m:d>
                                </m:e>
                              </m:func>
                            </m:e>
                          </m:d>
                        </m:e>
                      </m:nary>
                    </m:oMath>
                  </m:oMathPara>
                </a14:m>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p:txBody>
          </p:sp>
        </mc:Choice>
        <mc:Fallback xmlns="">
          <p:sp>
            <p:nvSpPr>
              <p:cNvPr id="20" name="Content Placeholder 2"/>
              <p:cNvSpPr txBox="1">
                <a:spLocks noRot="1" noChangeAspect="1" noMove="1" noResize="1" noEditPoints="1" noAdjustHandles="1" noChangeArrowheads="1" noChangeShapeType="1" noTextEdit="1"/>
              </p:cNvSpPr>
              <p:nvPr/>
            </p:nvSpPr>
            <p:spPr>
              <a:xfrm>
                <a:off x="411481" y="681693"/>
                <a:ext cx="8330184" cy="5773971"/>
              </a:xfrm>
              <a:prstGeom prst="rect">
                <a:avLst/>
              </a:prstGeom>
              <a:blipFill rotWithShape="1">
                <a:blip r:embed="rId3"/>
                <a:stretch>
                  <a:fillRect/>
                </a:stretch>
              </a:blipFill>
            </p:spPr>
            <p:txBody>
              <a:bodyPr/>
              <a:lstStyle/>
              <a:p>
                <a:r>
                  <a:rPr lang="zh-CN" altLang="en-US">
                    <a:noFill/>
                  </a:rPr>
                  <a:t> </a:t>
                </a:r>
              </a:p>
            </p:txBody>
          </p:sp>
        </mc:Fallback>
      </mc:AlternateContent>
      <p:sp>
        <p:nvSpPr>
          <p:cNvPr id="41" name="文本框 2"/>
          <p:cNvSpPr txBox="1"/>
          <p:nvPr/>
        </p:nvSpPr>
        <p:spPr>
          <a:xfrm>
            <a:off x="0" y="158473"/>
            <a:ext cx="9144000" cy="523220"/>
          </a:xfrm>
          <a:prstGeom prst="rect">
            <a:avLst/>
          </a:prstGeom>
          <a:noFill/>
        </p:spPr>
        <p:txBody>
          <a:bodyPr wrap="square" rtlCol="0">
            <a:spAutoFit/>
          </a:bodyPr>
          <a:lstStyle/>
          <a:p>
            <a:pPr algn="ctr" defTabSz="1218565"/>
            <a:r>
              <a:rPr lang="en-US" altLang="zh-CN" sz="2800" b="1" dirty="0">
                <a:solidFill>
                  <a:srgbClr val="0070C0"/>
                </a:solidFill>
                <a:latin typeface="微软雅黑" panose="020B0503020204020204" pitchFamily="34" charset="-122"/>
                <a:ea typeface="微软雅黑" panose="020B0503020204020204" pitchFamily="34" charset="-122"/>
              </a:rPr>
              <a:t>6.2 </a:t>
            </a:r>
            <a:r>
              <a:rPr lang="zh-CN" altLang="en-US" sz="2800" b="1" dirty="0">
                <a:solidFill>
                  <a:srgbClr val="0070C0"/>
                </a:solidFill>
                <a:latin typeface="微软雅黑" panose="020B0503020204020204" pitchFamily="34" charset="-122"/>
                <a:ea typeface="微软雅黑" panose="020B0503020204020204" pitchFamily="34" charset="-122"/>
              </a:rPr>
              <a:t>逻辑回归模型的概率分析</a:t>
            </a:r>
          </a:p>
        </p:txBody>
      </p:sp>
      <p:sp>
        <p:nvSpPr>
          <p:cNvPr id="4" name="灯片编号占位符 1"/>
          <p:cNvSpPr txBox="1"/>
          <p:nvPr/>
        </p:nvSpPr>
        <p:spPr>
          <a:xfrm>
            <a:off x="6791621" y="6464141"/>
            <a:ext cx="2133600" cy="273844"/>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1BEBC7A-FD02-486B-81B5-A845787C689C}" type="slidenum">
              <a:rPr lang="zh-CN" altLang="en-US" sz="1600" smtClean="0"/>
              <a:t>13</a:t>
            </a:fld>
            <a:endParaRPr lang="zh-CN" altLang="en-US" sz="1600" dirty="0"/>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5" name="Rectangle 1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7"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Tree>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圆角矩形 66"/>
          <p:cNvSpPr/>
          <p:nvPr/>
        </p:nvSpPr>
        <p:spPr>
          <a:xfrm>
            <a:off x="4702903" y="945299"/>
            <a:ext cx="525109" cy="511238"/>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829" tIns="60914" rIns="121829" bIns="60914" anchor="ctr"/>
          <a:lstStyle/>
          <a:p>
            <a:pPr algn="ctr" defTabSz="1218565">
              <a:defRPr/>
            </a:pPr>
            <a:r>
              <a:rPr lang="en-US" altLang="zh-CN" sz="3600" dirty="0">
                <a:solidFill>
                  <a:prstClr val="white"/>
                </a:solidFill>
                <a:latin typeface="Calibri" panose="020F0502020204030204"/>
                <a:ea typeface="Arial Unicode MS" panose="020B0604020202020204" pitchFamily="34" charset="-122"/>
                <a:cs typeface="Arial Unicode MS" panose="020B0604020202020204" pitchFamily="34" charset="-122"/>
              </a:rPr>
              <a:t>1</a:t>
            </a:r>
            <a:endParaRPr lang="zh-CN" altLang="en-US" sz="3600" dirty="0">
              <a:solidFill>
                <a:prstClr val="white"/>
              </a:solidFill>
              <a:latin typeface="Calibri" panose="020F0502020204030204"/>
              <a:ea typeface="Arial Unicode MS" panose="020B0604020202020204" pitchFamily="34" charset="-122"/>
              <a:cs typeface="Arial Unicode MS" panose="020B0604020202020204" pitchFamily="34" charset="-122"/>
            </a:endParaRPr>
          </a:p>
        </p:txBody>
      </p:sp>
      <p:grpSp>
        <p:nvGrpSpPr>
          <p:cNvPr id="68" name="组合 67"/>
          <p:cNvGrpSpPr/>
          <p:nvPr/>
        </p:nvGrpSpPr>
        <p:grpSpPr>
          <a:xfrm>
            <a:off x="5509998" y="945298"/>
            <a:ext cx="3410896" cy="511238"/>
            <a:chOff x="6339097" y="1573726"/>
            <a:chExt cx="3744416" cy="511504"/>
          </a:xfrm>
        </p:grpSpPr>
        <p:sp>
          <p:nvSpPr>
            <p:cNvPr id="69" name="圆角矩形 68"/>
            <p:cNvSpPr/>
            <p:nvPr/>
          </p:nvSpPr>
          <p:spPr>
            <a:xfrm>
              <a:off x="6339097" y="1573726"/>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897" tIns="60948" rIns="121897" bIns="60948" anchor="ctr"/>
            <a:lstStyle/>
            <a:p>
              <a:pPr algn="ctr" defTabSz="1218565">
                <a:defRPr/>
              </a:pPr>
              <a:endParaRPr lang="zh-CN" altLang="en-US" sz="3600" dirty="0">
                <a:solidFill>
                  <a:prstClr val="white"/>
                </a:solidFill>
                <a:latin typeface="Calibri" panose="020F0502020204030204"/>
                <a:ea typeface="Arial Unicode MS" panose="020B0604020202020204" pitchFamily="34" charset="-122"/>
                <a:cs typeface="Arial Unicode MS" panose="020B0604020202020204" pitchFamily="34" charset="-122"/>
              </a:endParaRPr>
            </a:p>
          </p:txBody>
        </p:sp>
        <p:sp>
          <p:nvSpPr>
            <p:cNvPr id="70" name="矩形 69"/>
            <p:cNvSpPr/>
            <p:nvPr/>
          </p:nvSpPr>
          <p:spPr>
            <a:xfrm>
              <a:off x="6491851" y="1614014"/>
              <a:ext cx="3496276" cy="431087"/>
            </a:xfrm>
            <a:prstGeom prst="rect">
              <a:avLst/>
            </a:prstGeom>
          </p:spPr>
          <p:txBody>
            <a:bodyPr wrap="square" lIns="121897" tIns="60948" rIns="121897" bIns="60948">
              <a:spAutoFit/>
            </a:bodyPr>
            <a:lstStyle/>
            <a:p>
              <a:pPr defTabSz="1218565">
                <a:defRPr/>
              </a:pPr>
              <a:r>
                <a:rPr lang="zh-CN" altLang="en-US" sz="2000" b="1" kern="100" dirty="0">
                  <a:solidFill>
                    <a:prstClr val="white"/>
                  </a:solidFill>
                  <a:latin typeface="微软雅黑" panose="020B0503020204020204" pitchFamily="34" charset="-122"/>
                  <a:ea typeface="微软雅黑" panose="020B0503020204020204" pitchFamily="34" charset="-122"/>
                  <a:cs typeface="Times New Roman" panose="02020603050405020304" pitchFamily="18" charset="0"/>
                </a:rPr>
                <a:t>概率模型</a:t>
              </a:r>
              <a:endParaRPr lang="zh-CN" altLang="zh-CN" sz="2000" b="1" kern="100" dirty="0">
                <a:solidFill>
                  <a:prstClr val="white"/>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71" name="圆角矩形 70"/>
          <p:cNvSpPr/>
          <p:nvPr/>
        </p:nvSpPr>
        <p:spPr>
          <a:xfrm>
            <a:off x="4702903" y="1781316"/>
            <a:ext cx="525109" cy="511238"/>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829" tIns="60914" rIns="121829" bIns="60914" anchor="ctr"/>
          <a:lstStyle/>
          <a:p>
            <a:pPr algn="ctr" defTabSz="1218565">
              <a:defRPr/>
            </a:pPr>
            <a:r>
              <a:rPr lang="en-US" altLang="zh-CN" sz="3600" dirty="0">
                <a:solidFill>
                  <a:prstClr val="white"/>
                </a:solidFill>
                <a:latin typeface="Calibri" panose="020F0502020204030204"/>
                <a:ea typeface="Arial Unicode MS" panose="020B0604020202020204" pitchFamily="34" charset="-122"/>
                <a:cs typeface="Arial Unicode MS" panose="020B0604020202020204" pitchFamily="34" charset="-122"/>
              </a:rPr>
              <a:t>2</a:t>
            </a:r>
            <a:endParaRPr lang="zh-CN" altLang="en-US" sz="3600" dirty="0">
              <a:solidFill>
                <a:prstClr val="white"/>
              </a:solidFill>
              <a:latin typeface="Calibri" panose="020F0502020204030204"/>
              <a:ea typeface="Arial Unicode MS" panose="020B0604020202020204" pitchFamily="34" charset="-122"/>
              <a:cs typeface="Arial Unicode MS" panose="020B0604020202020204" pitchFamily="34" charset="-122"/>
            </a:endParaRPr>
          </a:p>
        </p:txBody>
      </p:sp>
      <p:grpSp>
        <p:nvGrpSpPr>
          <p:cNvPr id="72" name="组合 71"/>
          <p:cNvGrpSpPr/>
          <p:nvPr/>
        </p:nvGrpSpPr>
        <p:grpSpPr>
          <a:xfrm>
            <a:off x="5492096" y="1781317"/>
            <a:ext cx="3410896" cy="778907"/>
            <a:chOff x="6315199" y="2410178"/>
            <a:chExt cx="3744416" cy="779312"/>
          </a:xfrm>
        </p:grpSpPr>
        <p:sp>
          <p:nvSpPr>
            <p:cNvPr id="73" name="圆角矩形 72"/>
            <p:cNvSpPr/>
            <p:nvPr/>
          </p:nvSpPr>
          <p:spPr>
            <a:xfrm>
              <a:off x="6315199" y="2410178"/>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897" tIns="60948" rIns="121897" bIns="60948" anchor="ctr"/>
            <a:lstStyle/>
            <a:p>
              <a:pPr algn="ctr" defTabSz="1218565">
                <a:defRPr/>
              </a:pPr>
              <a:endParaRPr lang="zh-CN" altLang="en-US" sz="3600" dirty="0">
                <a:solidFill>
                  <a:prstClr val="white"/>
                </a:solidFill>
                <a:latin typeface="Calibri" panose="020F0502020204030204"/>
                <a:ea typeface="Arial Unicode MS" panose="020B0604020202020204" pitchFamily="34" charset="-122"/>
                <a:cs typeface="Arial Unicode MS" panose="020B0604020202020204" pitchFamily="34" charset="-122"/>
              </a:endParaRPr>
            </a:p>
          </p:txBody>
        </p:sp>
        <p:sp>
          <p:nvSpPr>
            <p:cNvPr id="74" name="矩形 73"/>
            <p:cNvSpPr/>
            <p:nvPr/>
          </p:nvSpPr>
          <p:spPr>
            <a:xfrm>
              <a:off x="6486706" y="2450466"/>
              <a:ext cx="3496276" cy="739024"/>
            </a:xfrm>
            <a:prstGeom prst="rect">
              <a:avLst/>
            </a:prstGeom>
          </p:spPr>
          <p:txBody>
            <a:bodyPr wrap="square" lIns="121897" tIns="60948" rIns="121897" bIns="60948">
              <a:spAutoFit/>
            </a:bodyPr>
            <a:lstStyle/>
            <a:p>
              <a:pPr defTabSz="1218565">
                <a:defRPr/>
              </a:pPr>
              <a:r>
                <a:rPr lang="zh-CN" altLang="en-US" sz="2000" b="1" kern="100" dirty="0">
                  <a:solidFill>
                    <a:prstClr val="white"/>
                  </a:solidFill>
                  <a:latin typeface="微软雅黑" panose="020B0503020204020204" pitchFamily="34" charset="-122"/>
                  <a:ea typeface="微软雅黑" panose="020B0503020204020204" pitchFamily="34" charset="-122"/>
                  <a:cs typeface="Times New Roman" panose="02020603050405020304" pitchFamily="18" charset="0"/>
                </a:rPr>
                <a:t>逻辑回归模型的概率分析</a:t>
              </a:r>
              <a:endParaRPr lang="zh-CN" altLang="zh-CN" sz="2000" b="1" kern="100" dirty="0">
                <a:solidFill>
                  <a:prstClr val="white"/>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75" name="圆角矩形 74"/>
          <p:cNvSpPr/>
          <p:nvPr/>
        </p:nvSpPr>
        <p:spPr>
          <a:xfrm>
            <a:off x="4702903" y="2666708"/>
            <a:ext cx="525109" cy="511238"/>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829" tIns="60914" rIns="121829" bIns="60914" anchor="ctr"/>
          <a:lstStyle/>
          <a:p>
            <a:pPr algn="ctr" defTabSz="1218565">
              <a:defRPr/>
            </a:pPr>
            <a:r>
              <a:rPr lang="en-US" altLang="zh-CN" sz="3600" dirty="0">
                <a:solidFill>
                  <a:prstClr val="white"/>
                </a:solidFill>
                <a:latin typeface="Calibri" panose="020F0502020204030204"/>
                <a:ea typeface="Arial Unicode MS" panose="020B0604020202020204" pitchFamily="34" charset="-122"/>
                <a:cs typeface="Arial Unicode MS" panose="020B0604020202020204" pitchFamily="34" charset="-122"/>
              </a:rPr>
              <a:t>3</a:t>
            </a:r>
            <a:endParaRPr lang="zh-CN" altLang="en-US" sz="3600" dirty="0">
              <a:solidFill>
                <a:prstClr val="white"/>
              </a:solidFill>
              <a:latin typeface="Calibri" panose="020F0502020204030204"/>
              <a:ea typeface="Arial Unicode MS" panose="020B0604020202020204" pitchFamily="34" charset="-122"/>
              <a:cs typeface="Arial Unicode MS" panose="020B0604020202020204" pitchFamily="34" charset="-122"/>
            </a:endParaRPr>
          </a:p>
        </p:txBody>
      </p:sp>
      <p:grpSp>
        <p:nvGrpSpPr>
          <p:cNvPr id="76" name="组合 75"/>
          <p:cNvGrpSpPr/>
          <p:nvPr/>
        </p:nvGrpSpPr>
        <p:grpSpPr>
          <a:xfrm>
            <a:off x="5509998" y="2666706"/>
            <a:ext cx="3410896" cy="511238"/>
            <a:chOff x="6339097" y="3296031"/>
            <a:chExt cx="3744416" cy="511504"/>
          </a:xfrm>
        </p:grpSpPr>
        <p:sp>
          <p:nvSpPr>
            <p:cNvPr id="77" name="圆角矩形 76"/>
            <p:cNvSpPr/>
            <p:nvPr/>
          </p:nvSpPr>
          <p:spPr>
            <a:xfrm>
              <a:off x="6339097" y="3296031"/>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897" tIns="60948" rIns="121897" bIns="60948" anchor="ctr"/>
            <a:lstStyle/>
            <a:p>
              <a:pPr algn="ctr" defTabSz="1218565">
                <a:defRPr/>
              </a:pPr>
              <a:endParaRPr lang="zh-CN" altLang="en-US" sz="3600" dirty="0">
                <a:solidFill>
                  <a:prstClr val="white"/>
                </a:solidFill>
                <a:latin typeface="Calibri" panose="020F0502020204030204"/>
                <a:ea typeface="Arial Unicode MS" panose="020B0604020202020204" pitchFamily="34" charset="-122"/>
                <a:cs typeface="Arial Unicode MS" panose="020B0604020202020204" pitchFamily="34" charset="-122"/>
              </a:endParaRPr>
            </a:p>
          </p:txBody>
        </p:sp>
        <p:sp>
          <p:nvSpPr>
            <p:cNvPr id="78" name="矩形 77"/>
            <p:cNvSpPr/>
            <p:nvPr/>
          </p:nvSpPr>
          <p:spPr>
            <a:xfrm>
              <a:off x="6491850" y="3336319"/>
              <a:ext cx="3496276" cy="431087"/>
            </a:xfrm>
            <a:prstGeom prst="rect">
              <a:avLst/>
            </a:prstGeom>
          </p:spPr>
          <p:txBody>
            <a:bodyPr wrap="square" lIns="121897" tIns="60948" rIns="121897" bIns="60948">
              <a:spAutoFit/>
            </a:bodyPr>
            <a:lstStyle/>
            <a:p>
              <a:pPr defTabSz="1218565">
                <a:defRPr/>
              </a:pPr>
              <a:r>
                <a:rPr lang="zh-CN" altLang="en-US" sz="2000" b="1" kern="100" dirty="0">
                  <a:solidFill>
                    <a:prstClr val="white"/>
                  </a:solidFill>
                  <a:latin typeface="微软雅黑" panose="020B0503020204020204" pitchFamily="34" charset="-122"/>
                  <a:ea typeface="微软雅黑" panose="020B0503020204020204" pitchFamily="34" charset="-122"/>
                  <a:cs typeface="Times New Roman" panose="02020603050405020304" pitchFamily="18" charset="0"/>
                </a:rPr>
                <a:t>朴素贝叶斯分类</a:t>
              </a:r>
              <a:endParaRPr lang="zh-CN" altLang="zh-CN" sz="2000" b="1" kern="100" dirty="0">
                <a:solidFill>
                  <a:prstClr val="white"/>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87" name="TextBox 86"/>
          <p:cNvSpPr txBox="1"/>
          <p:nvPr/>
        </p:nvSpPr>
        <p:spPr>
          <a:xfrm>
            <a:off x="-1" y="1859815"/>
            <a:ext cx="3616504" cy="2338993"/>
          </a:xfrm>
          <a:prstGeom prst="rect">
            <a:avLst/>
          </a:prstGeom>
          <a:noFill/>
        </p:spPr>
        <p:txBody>
          <a:bodyPr wrap="square" lIns="121817" tIns="60906" rIns="121817" bIns="60906">
            <a:spAutoFit/>
          </a:bodyPr>
          <a:lstStyle/>
          <a:p>
            <a:pPr algn="ctr" defTabSz="1218565">
              <a:defRPr/>
            </a:pPr>
            <a:r>
              <a:rPr lang="zh-CN" altLang="en-US" sz="4800" b="1" spc="200" dirty="0">
                <a:solidFill>
                  <a:srgbClr val="0070C0"/>
                </a:solidFill>
                <a:latin typeface="微软雅黑" panose="020B0503020204020204" pitchFamily="34" charset="-122"/>
                <a:ea typeface="微软雅黑" panose="020B0503020204020204" pitchFamily="34" charset="-122"/>
              </a:rPr>
              <a:t>第六章</a:t>
            </a:r>
            <a:endParaRPr lang="en-US" altLang="zh-CN" sz="4800" b="1" spc="200" dirty="0">
              <a:solidFill>
                <a:srgbClr val="0070C0"/>
              </a:solidFill>
              <a:latin typeface="微软雅黑" panose="020B0503020204020204" pitchFamily="34" charset="-122"/>
              <a:ea typeface="微软雅黑" panose="020B0503020204020204" pitchFamily="34" charset="-122"/>
            </a:endParaRPr>
          </a:p>
          <a:p>
            <a:pPr algn="ctr" defTabSz="1218565">
              <a:defRPr/>
            </a:pPr>
            <a:r>
              <a:rPr lang="zh-CN" altLang="en-US" sz="4800" b="1" spc="200" dirty="0">
                <a:solidFill>
                  <a:srgbClr val="0070C0"/>
                </a:solidFill>
                <a:latin typeface="微软雅黑" panose="020B0503020204020204" pitchFamily="34" charset="-122"/>
                <a:ea typeface="微软雅黑" panose="020B0503020204020204" pitchFamily="34" charset="-122"/>
              </a:rPr>
              <a:t>概率模型与标注</a:t>
            </a:r>
          </a:p>
        </p:txBody>
      </p:sp>
      <p:sp>
        <p:nvSpPr>
          <p:cNvPr id="88" name="下箭头 87"/>
          <p:cNvSpPr/>
          <p:nvPr/>
        </p:nvSpPr>
        <p:spPr>
          <a:xfrm rot="16200000">
            <a:off x="3841333" y="2595320"/>
            <a:ext cx="575764" cy="695523"/>
          </a:xfrm>
          <a:prstGeom prst="downArrow">
            <a:avLst/>
          </a:prstGeom>
          <a:solidFill>
            <a:srgbClr val="F5A609"/>
          </a:solidFill>
          <a:ln>
            <a:noFill/>
          </a:ln>
        </p:spPr>
        <p:style>
          <a:lnRef idx="2">
            <a:schemeClr val="accent1">
              <a:shade val="50000"/>
            </a:schemeClr>
          </a:lnRef>
          <a:fillRef idx="1">
            <a:schemeClr val="accent1"/>
          </a:fillRef>
          <a:effectRef idx="0">
            <a:schemeClr val="accent1"/>
          </a:effectRef>
          <a:fontRef idx="minor">
            <a:schemeClr val="lt1"/>
          </a:fontRef>
        </p:style>
        <p:txBody>
          <a:bodyPr lIns="91340" tIns="45671" rIns="91340" bIns="45671" rtlCol="0" anchor="ctr"/>
          <a:lstStyle/>
          <a:p>
            <a:pPr algn="ctr" defTabSz="1218565"/>
            <a:endParaRPr lang="zh-CN" altLang="en-US" sz="2400">
              <a:solidFill>
                <a:prstClr val="white"/>
              </a:solidFill>
              <a:latin typeface="Calibri" panose="020F0502020204030204"/>
              <a:ea typeface="宋体" panose="02010600030101010101" pitchFamily="2" charset="-122"/>
            </a:endParaRPr>
          </a:p>
        </p:txBody>
      </p:sp>
      <p:sp>
        <p:nvSpPr>
          <p:cNvPr id="20" name="灯片编号占位符 1"/>
          <p:cNvSpPr txBox="1"/>
          <p:nvPr/>
        </p:nvSpPr>
        <p:spPr>
          <a:xfrm>
            <a:off x="6791621" y="5786057"/>
            <a:ext cx="2133600" cy="273844"/>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1BEBC7A-FD02-486B-81B5-A845787C689C}" type="slidenum">
              <a:rPr lang="zh-CN" altLang="en-US" sz="1600" smtClean="0"/>
              <a:t>14</a:t>
            </a:fld>
            <a:endParaRPr lang="zh-CN" altLang="en-US" sz="1600" dirty="0"/>
          </a:p>
        </p:txBody>
      </p:sp>
      <p:sp>
        <p:nvSpPr>
          <p:cNvPr id="17" name="圆角矩形 16"/>
          <p:cNvSpPr/>
          <p:nvPr/>
        </p:nvSpPr>
        <p:spPr>
          <a:xfrm>
            <a:off x="4705549" y="3565209"/>
            <a:ext cx="525109" cy="511238"/>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829" tIns="60914" rIns="121829" bIns="60914" anchor="ctr"/>
          <a:lstStyle/>
          <a:p>
            <a:pPr algn="ctr" defTabSz="1218565">
              <a:defRPr/>
            </a:pPr>
            <a:r>
              <a:rPr lang="en-US" altLang="zh-CN" sz="3600" dirty="0">
                <a:solidFill>
                  <a:prstClr val="white"/>
                </a:solidFill>
                <a:latin typeface="Calibri" panose="020F0502020204030204"/>
                <a:ea typeface="Arial Unicode MS" panose="020B0604020202020204" pitchFamily="34" charset="-122"/>
                <a:cs typeface="Arial Unicode MS" panose="020B0604020202020204" pitchFamily="34" charset="-122"/>
              </a:rPr>
              <a:t>4</a:t>
            </a:r>
            <a:endParaRPr lang="zh-CN" altLang="en-US" sz="3600" dirty="0">
              <a:solidFill>
                <a:prstClr val="white"/>
              </a:solidFill>
              <a:latin typeface="Calibri" panose="020F0502020204030204"/>
              <a:ea typeface="Arial Unicode MS" panose="020B0604020202020204" pitchFamily="34" charset="-122"/>
              <a:cs typeface="Arial Unicode MS" panose="020B0604020202020204" pitchFamily="34" charset="-122"/>
            </a:endParaRPr>
          </a:p>
        </p:txBody>
      </p:sp>
      <p:grpSp>
        <p:nvGrpSpPr>
          <p:cNvPr id="18" name="组合 17"/>
          <p:cNvGrpSpPr/>
          <p:nvPr/>
        </p:nvGrpSpPr>
        <p:grpSpPr>
          <a:xfrm>
            <a:off x="5512644" y="3565208"/>
            <a:ext cx="3410896" cy="511238"/>
            <a:chOff x="6339097" y="1573726"/>
            <a:chExt cx="3744416" cy="511504"/>
          </a:xfrm>
        </p:grpSpPr>
        <p:sp>
          <p:nvSpPr>
            <p:cNvPr id="19" name="圆角矩形 18"/>
            <p:cNvSpPr/>
            <p:nvPr/>
          </p:nvSpPr>
          <p:spPr>
            <a:xfrm>
              <a:off x="6339097" y="1573726"/>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897" tIns="60948" rIns="121897" bIns="60948" anchor="ctr"/>
            <a:lstStyle/>
            <a:p>
              <a:pPr algn="ctr" defTabSz="1218565">
                <a:defRPr/>
              </a:pPr>
              <a:endParaRPr lang="zh-CN" altLang="en-US" sz="3600" dirty="0">
                <a:solidFill>
                  <a:prstClr val="white"/>
                </a:solidFill>
                <a:latin typeface="Calibri" panose="020F0502020204030204"/>
                <a:ea typeface="Arial Unicode MS" panose="020B0604020202020204" pitchFamily="34" charset="-122"/>
                <a:cs typeface="Arial Unicode MS" panose="020B0604020202020204" pitchFamily="34" charset="-122"/>
              </a:endParaRPr>
            </a:p>
          </p:txBody>
        </p:sp>
        <p:sp>
          <p:nvSpPr>
            <p:cNvPr id="21" name="矩形 20"/>
            <p:cNvSpPr/>
            <p:nvPr/>
          </p:nvSpPr>
          <p:spPr>
            <a:xfrm>
              <a:off x="6491851" y="1614014"/>
              <a:ext cx="3496276" cy="431087"/>
            </a:xfrm>
            <a:prstGeom prst="rect">
              <a:avLst/>
            </a:prstGeom>
          </p:spPr>
          <p:txBody>
            <a:bodyPr wrap="square" lIns="121897" tIns="60948" rIns="121897" bIns="60948">
              <a:spAutoFit/>
            </a:bodyPr>
            <a:lstStyle/>
            <a:p>
              <a:pPr defTabSz="1218565">
                <a:defRPr/>
              </a:pPr>
              <a:r>
                <a:rPr lang="en-US" altLang="zh-CN" sz="2000" b="1" kern="100" dirty="0">
                  <a:solidFill>
                    <a:prstClr val="white"/>
                  </a:solidFill>
                  <a:latin typeface="微软雅黑" panose="020B0503020204020204" pitchFamily="34" charset="-122"/>
                  <a:ea typeface="微软雅黑" panose="020B0503020204020204" pitchFamily="34" charset="-122"/>
                  <a:cs typeface="Times New Roman" panose="02020603050405020304" pitchFamily="18" charset="0"/>
                </a:rPr>
                <a:t>EM</a:t>
              </a:r>
              <a:r>
                <a:rPr lang="zh-CN" altLang="en-US" sz="2000" b="1" kern="100" dirty="0">
                  <a:solidFill>
                    <a:prstClr val="white"/>
                  </a:solidFill>
                  <a:latin typeface="微软雅黑" panose="020B0503020204020204" pitchFamily="34" charset="-122"/>
                  <a:ea typeface="微软雅黑" panose="020B0503020204020204" pitchFamily="34" charset="-122"/>
                  <a:cs typeface="Times New Roman" panose="02020603050405020304" pitchFamily="18" charset="0"/>
                </a:rPr>
                <a:t>算法与高斯混合聚类</a:t>
              </a:r>
              <a:endParaRPr lang="zh-CN" altLang="zh-CN" sz="2000" b="1" kern="100" dirty="0">
                <a:solidFill>
                  <a:prstClr val="white"/>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22" name="圆角矩形 21"/>
          <p:cNvSpPr/>
          <p:nvPr/>
        </p:nvSpPr>
        <p:spPr>
          <a:xfrm>
            <a:off x="4705549" y="4401226"/>
            <a:ext cx="525109" cy="511238"/>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829" tIns="60914" rIns="121829" bIns="60914" anchor="ctr"/>
          <a:lstStyle/>
          <a:p>
            <a:pPr algn="ctr" defTabSz="1218565">
              <a:defRPr/>
            </a:pPr>
            <a:r>
              <a:rPr lang="en-US" altLang="zh-CN" sz="3600" dirty="0">
                <a:solidFill>
                  <a:prstClr val="white"/>
                </a:solidFill>
                <a:latin typeface="Calibri" panose="020F0502020204030204"/>
                <a:ea typeface="Arial Unicode MS" panose="020B0604020202020204" pitchFamily="34" charset="-122"/>
                <a:cs typeface="Arial Unicode MS" panose="020B0604020202020204" pitchFamily="34" charset="-122"/>
              </a:rPr>
              <a:t>5</a:t>
            </a:r>
            <a:endParaRPr lang="zh-CN" altLang="en-US" sz="3600" dirty="0">
              <a:solidFill>
                <a:prstClr val="white"/>
              </a:solidFill>
              <a:latin typeface="Calibri" panose="020F0502020204030204"/>
              <a:ea typeface="Arial Unicode MS" panose="020B0604020202020204" pitchFamily="34" charset="-122"/>
              <a:cs typeface="Arial Unicode MS" panose="020B0604020202020204" pitchFamily="34" charset="-122"/>
            </a:endParaRPr>
          </a:p>
        </p:txBody>
      </p:sp>
      <p:grpSp>
        <p:nvGrpSpPr>
          <p:cNvPr id="23" name="组合 22"/>
          <p:cNvGrpSpPr/>
          <p:nvPr/>
        </p:nvGrpSpPr>
        <p:grpSpPr>
          <a:xfrm>
            <a:off x="5494742" y="4401226"/>
            <a:ext cx="3410896" cy="511238"/>
            <a:chOff x="6315199" y="2410178"/>
            <a:chExt cx="3744416" cy="511504"/>
          </a:xfrm>
        </p:grpSpPr>
        <p:sp>
          <p:nvSpPr>
            <p:cNvPr id="24" name="圆角矩形 23"/>
            <p:cNvSpPr/>
            <p:nvPr/>
          </p:nvSpPr>
          <p:spPr>
            <a:xfrm>
              <a:off x="6315199" y="2410178"/>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897" tIns="60948" rIns="121897" bIns="60948" anchor="ctr"/>
            <a:lstStyle/>
            <a:p>
              <a:pPr algn="ctr" defTabSz="1218565">
                <a:defRPr/>
              </a:pPr>
              <a:endParaRPr lang="zh-CN" altLang="en-US" sz="3600" dirty="0">
                <a:solidFill>
                  <a:prstClr val="white"/>
                </a:solidFill>
                <a:latin typeface="Calibri" panose="020F0502020204030204"/>
                <a:ea typeface="Arial Unicode MS" panose="020B0604020202020204" pitchFamily="34" charset="-122"/>
                <a:cs typeface="Arial Unicode MS" panose="020B0604020202020204" pitchFamily="34" charset="-122"/>
              </a:endParaRPr>
            </a:p>
          </p:txBody>
        </p:sp>
        <p:sp>
          <p:nvSpPr>
            <p:cNvPr id="25" name="矩形 24"/>
            <p:cNvSpPr/>
            <p:nvPr/>
          </p:nvSpPr>
          <p:spPr>
            <a:xfrm>
              <a:off x="6486706" y="2450466"/>
              <a:ext cx="3496276" cy="430928"/>
            </a:xfrm>
            <a:prstGeom prst="rect">
              <a:avLst/>
            </a:prstGeom>
          </p:spPr>
          <p:txBody>
            <a:bodyPr wrap="square" lIns="121897" tIns="60948" rIns="121897" bIns="60948">
              <a:spAutoFit/>
            </a:bodyPr>
            <a:lstStyle/>
            <a:p>
              <a:pPr defTabSz="1218565">
                <a:defRPr/>
              </a:pPr>
              <a:r>
                <a:rPr lang="zh-CN" altLang="en-US" sz="2000" b="1" kern="100" dirty="0">
                  <a:solidFill>
                    <a:prstClr val="white"/>
                  </a:solidFill>
                  <a:latin typeface="微软雅黑" panose="020B0503020204020204" pitchFamily="34" charset="-122"/>
                  <a:ea typeface="微软雅黑" panose="020B0503020204020204" pitchFamily="34" charset="-122"/>
                  <a:cs typeface="Times New Roman" panose="02020603050405020304" pitchFamily="18" charset="0"/>
                </a:rPr>
                <a:t>隐马尔可夫模型</a:t>
              </a:r>
              <a:endParaRPr lang="zh-CN" altLang="zh-CN" sz="2000" b="1" kern="100" dirty="0">
                <a:solidFill>
                  <a:prstClr val="white"/>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26" name="圆角矩形 25"/>
          <p:cNvSpPr/>
          <p:nvPr/>
        </p:nvSpPr>
        <p:spPr>
          <a:xfrm>
            <a:off x="4705549" y="5286618"/>
            <a:ext cx="525109" cy="511238"/>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829" tIns="60914" rIns="121829" bIns="60914" anchor="ctr"/>
          <a:lstStyle/>
          <a:p>
            <a:pPr algn="ctr" defTabSz="1218565">
              <a:defRPr/>
            </a:pPr>
            <a:r>
              <a:rPr lang="en-US" altLang="zh-CN" sz="3600" dirty="0">
                <a:solidFill>
                  <a:prstClr val="white"/>
                </a:solidFill>
                <a:latin typeface="Calibri" panose="020F0502020204030204"/>
                <a:ea typeface="Arial Unicode MS" panose="020B0604020202020204" pitchFamily="34" charset="-122"/>
                <a:cs typeface="Arial Unicode MS" panose="020B0604020202020204" pitchFamily="34" charset="-122"/>
              </a:rPr>
              <a:t>6</a:t>
            </a:r>
            <a:endParaRPr lang="zh-CN" altLang="en-US" sz="3600" dirty="0">
              <a:solidFill>
                <a:prstClr val="white"/>
              </a:solidFill>
              <a:latin typeface="Calibri" panose="020F0502020204030204"/>
              <a:ea typeface="Arial Unicode MS" panose="020B0604020202020204" pitchFamily="34" charset="-122"/>
              <a:cs typeface="Arial Unicode MS" panose="020B0604020202020204" pitchFamily="34" charset="-122"/>
            </a:endParaRPr>
          </a:p>
        </p:txBody>
      </p:sp>
      <p:grpSp>
        <p:nvGrpSpPr>
          <p:cNvPr id="27" name="组合 26"/>
          <p:cNvGrpSpPr/>
          <p:nvPr/>
        </p:nvGrpSpPr>
        <p:grpSpPr>
          <a:xfrm>
            <a:off x="5512644" y="5286616"/>
            <a:ext cx="3410896" cy="511238"/>
            <a:chOff x="6339097" y="3296031"/>
            <a:chExt cx="3744416" cy="511504"/>
          </a:xfrm>
        </p:grpSpPr>
        <p:sp>
          <p:nvSpPr>
            <p:cNvPr id="28" name="圆角矩形 27"/>
            <p:cNvSpPr/>
            <p:nvPr/>
          </p:nvSpPr>
          <p:spPr>
            <a:xfrm>
              <a:off x="6339097" y="3296031"/>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897" tIns="60948" rIns="121897" bIns="60948" anchor="ctr"/>
            <a:lstStyle/>
            <a:p>
              <a:pPr algn="ctr" defTabSz="1218565">
                <a:defRPr/>
              </a:pPr>
              <a:endParaRPr lang="zh-CN" altLang="en-US" sz="3600" dirty="0">
                <a:solidFill>
                  <a:prstClr val="white"/>
                </a:solidFill>
                <a:latin typeface="Calibri" panose="020F0502020204030204"/>
                <a:ea typeface="Arial Unicode MS" panose="020B0604020202020204" pitchFamily="34" charset="-122"/>
                <a:cs typeface="Arial Unicode MS" panose="020B0604020202020204" pitchFamily="34" charset="-122"/>
              </a:endParaRPr>
            </a:p>
          </p:txBody>
        </p:sp>
        <p:sp>
          <p:nvSpPr>
            <p:cNvPr id="29" name="矩形 28"/>
            <p:cNvSpPr/>
            <p:nvPr/>
          </p:nvSpPr>
          <p:spPr>
            <a:xfrm>
              <a:off x="6491850" y="3336319"/>
              <a:ext cx="3496276" cy="431087"/>
            </a:xfrm>
            <a:prstGeom prst="rect">
              <a:avLst/>
            </a:prstGeom>
          </p:spPr>
          <p:txBody>
            <a:bodyPr wrap="square" lIns="121897" tIns="60948" rIns="121897" bIns="60948">
              <a:spAutoFit/>
            </a:bodyPr>
            <a:lstStyle/>
            <a:p>
              <a:pPr defTabSz="1218565">
                <a:defRPr/>
              </a:pPr>
              <a:r>
                <a:rPr lang="zh-CN" altLang="en-US" sz="2000" b="1" kern="100" dirty="0">
                  <a:solidFill>
                    <a:prstClr val="white"/>
                  </a:solidFill>
                  <a:latin typeface="微软雅黑" panose="020B0503020204020204" pitchFamily="34" charset="-122"/>
                  <a:ea typeface="微软雅黑" panose="020B0503020204020204" pitchFamily="34" charset="-122"/>
                  <a:cs typeface="Times New Roman" panose="02020603050405020304" pitchFamily="18" charset="0"/>
                </a:rPr>
                <a:t>条件随机场模型</a:t>
              </a:r>
              <a:endParaRPr lang="zh-CN" altLang="zh-CN" sz="2000" b="1" kern="100" dirty="0">
                <a:solidFill>
                  <a:prstClr val="white"/>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withEffect">
                                  <p:stCondLst>
                                    <p:cond delay="0"/>
                                  </p:stCondLst>
                                  <p:childTnLst>
                                    <p:set>
                                      <p:cBhvr>
                                        <p:cTn id="6" dur="1" fill="hold">
                                          <p:stCondLst>
                                            <p:cond delay="0"/>
                                          </p:stCondLst>
                                        </p:cTn>
                                        <p:tgtEl>
                                          <p:spTgt spid="88"/>
                                        </p:tgtEl>
                                        <p:attrNameLst>
                                          <p:attrName>style.visibility</p:attrName>
                                        </p:attrNameLst>
                                      </p:cBhvr>
                                      <p:to>
                                        <p:strVal val="visible"/>
                                      </p:to>
                                    </p:set>
                                    <p:animEffect transition="in" filter="wipe(down)">
                                      <p:cBhvr>
                                        <p:cTn id="7" dur="580">
                                          <p:stCondLst>
                                            <p:cond delay="0"/>
                                          </p:stCondLst>
                                        </p:cTn>
                                        <p:tgtEl>
                                          <p:spTgt spid="88"/>
                                        </p:tgtEl>
                                      </p:cBhvr>
                                    </p:animEffect>
                                    <p:anim calcmode="lin" valueType="num">
                                      <p:cBhvr>
                                        <p:cTn id="8" dur="1822" tmFilter="0,0; 0.14,0.36; 0.43,0.73; 0.71,0.91; 1.0,1.0">
                                          <p:stCondLst>
                                            <p:cond delay="0"/>
                                          </p:stCondLst>
                                        </p:cTn>
                                        <p:tgtEl>
                                          <p:spTgt spid="88"/>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88"/>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88"/>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88"/>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88"/>
                                        </p:tgtEl>
                                        <p:attrNameLst>
                                          <p:attrName>ppt_y</p:attrName>
                                        </p:attrNameLst>
                                      </p:cBhvr>
                                      <p:tavLst>
                                        <p:tav tm="0" fmla="#ppt_y-sin(pi*$)/81">
                                          <p:val>
                                            <p:fltVal val="0"/>
                                          </p:val>
                                        </p:tav>
                                        <p:tav tm="100000">
                                          <p:val>
                                            <p:fltVal val="1"/>
                                          </p:val>
                                        </p:tav>
                                      </p:tavLst>
                                    </p:anim>
                                    <p:animScale>
                                      <p:cBhvr>
                                        <p:cTn id="13" dur="26">
                                          <p:stCondLst>
                                            <p:cond delay="650"/>
                                          </p:stCondLst>
                                        </p:cTn>
                                        <p:tgtEl>
                                          <p:spTgt spid="88"/>
                                        </p:tgtEl>
                                      </p:cBhvr>
                                      <p:to x="100000" y="60000"/>
                                    </p:animScale>
                                    <p:animScale>
                                      <p:cBhvr>
                                        <p:cTn id="14" dur="166" decel="50000">
                                          <p:stCondLst>
                                            <p:cond delay="676"/>
                                          </p:stCondLst>
                                        </p:cTn>
                                        <p:tgtEl>
                                          <p:spTgt spid="88"/>
                                        </p:tgtEl>
                                      </p:cBhvr>
                                      <p:to x="100000" y="100000"/>
                                    </p:animScale>
                                    <p:animScale>
                                      <p:cBhvr>
                                        <p:cTn id="15" dur="26">
                                          <p:stCondLst>
                                            <p:cond delay="1312"/>
                                          </p:stCondLst>
                                        </p:cTn>
                                        <p:tgtEl>
                                          <p:spTgt spid="88"/>
                                        </p:tgtEl>
                                      </p:cBhvr>
                                      <p:to x="100000" y="80000"/>
                                    </p:animScale>
                                    <p:animScale>
                                      <p:cBhvr>
                                        <p:cTn id="16" dur="166" decel="50000">
                                          <p:stCondLst>
                                            <p:cond delay="1338"/>
                                          </p:stCondLst>
                                        </p:cTn>
                                        <p:tgtEl>
                                          <p:spTgt spid="88"/>
                                        </p:tgtEl>
                                      </p:cBhvr>
                                      <p:to x="100000" y="100000"/>
                                    </p:animScale>
                                    <p:animScale>
                                      <p:cBhvr>
                                        <p:cTn id="17" dur="26">
                                          <p:stCondLst>
                                            <p:cond delay="1642"/>
                                          </p:stCondLst>
                                        </p:cTn>
                                        <p:tgtEl>
                                          <p:spTgt spid="88"/>
                                        </p:tgtEl>
                                      </p:cBhvr>
                                      <p:to x="100000" y="90000"/>
                                    </p:animScale>
                                    <p:animScale>
                                      <p:cBhvr>
                                        <p:cTn id="18" dur="166" decel="50000">
                                          <p:stCondLst>
                                            <p:cond delay="1668"/>
                                          </p:stCondLst>
                                        </p:cTn>
                                        <p:tgtEl>
                                          <p:spTgt spid="88"/>
                                        </p:tgtEl>
                                      </p:cBhvr>
                                      <p:to x="100000" y="100000"/>
                                    </p:animScale>
                                    <p:animScale>
                                      <p:cBhvr>
                                        <p:cTn id="19" dur="26">
                                          <p:stCondLst>
                                            <p:cond delay="1808"/>
                                          </p:stCondLst>
                                        </p:cTn>
                                        <p:tgtEl>
                                          <p:spTgt spid="88"/>
                                        </p:tgtEl>
                                      </p:cBhvr>
                                      <p:to x="100000" y="95000"/>
                                    </p:animScale>
                                    <p:animScale>
                                      <p:cBhvr>
                                        <p:cTn id="20" dur="166" decel="50000">
                                          <p:stCondLst>
                                            <p:cond delay="1834"/>
                                          </p:stCondLst>
                                        </p:cTn>
                                        <p:tgtEl>
                                          <p:spTgt spid="88"/>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0" name="Content Placeholder 2"/>
              <p:cNvSpPr txBox="1"/>
              <p:nvPr/>
            </p:nvSpPr>
            <p:spPr>
              <a:xfrm>
                <a:off x="411481" y="681693"/>
                <a:ext cx="8330184" cy="5773971"/>
              </a:xfrm>
              <a:prstGeom prst="rect">
                <a:avLst/>
              </a:prstGeom>
            </p:spPr>
            <p:txBody>
              <a:bodyPr vert="horz" lIns="91392" tIns="45696" rIns="91392" bIns="45696"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457200">
                  <a:lnSpc>
                    <a:spcPct val="150000"/>
                  </a:lnSpc>
                  <a:spcBef>
                    <a:spcPts val="0"/>
                  </a:spcBef>
                  <a:buNone/>
                </a:pPr>
                <a:r>
                  <a:rPr lang="zh-CN" altLang="en-US" sz="2400" b="1" dirty="0">
                    <a:solidFill>
                      <a:srgbClr val="0070C0"/>
                    </a:solidFill>
                    <a:latin typeface="Arial" panose="020B0604020202020204" pitchFamily="34" charset="0"/>
                    <a:ea typeface="微软雅黑" panose="020B0503020204020204" pitchFamily="34" charset="-122"/>
                    <a:cs typeface="Arial" panose="020B0604020202020204" pitchFamily="34" charset="0"/>
                  </a:rPr>
                  <a:t>朴素贝叶斯（</a:t>
                </a:r>
                <a:r>
                  <a:rPr lang="en-US" altLang="zh-CN" sz="2400" b="1" dirty="0">
                    <a:solidFill>
                      <a:srgbClr val="0070C0"/>
                    </a:solidFill>
                    <a:latin typeface="Arial" panose="020B0604020202020204" pitchFamily="34" charset="0"/>
                    <a:ea typeface="微软雅黑" panose="020B0503020204020204" pitchFamily="34" charset="-122"/>
                    <a:cs typeface="Arial" panose="020B0604020202020204" pitchFamily="34" charset="0"/>
                  </a:rPr>
                  <a:t>naïve Bayes</a:t>
                </a:r>
                <a:r>
                  <a:rPr lang="zh-CN" altLang="en-US" sz="2400" b="1" dirty="0">
                    <a:solidFill>
                      <a:srgbClr val="0070C0"/>
                    </a:solidFill>
                    <a:latin typeface="Arial" panose="020B0604020202020204" pitchFamily="34" charset="0"/>
                    <a:ea typeface="微软雅黑" panose="020B0503020204020204" pitchFamily="34" charset="-122"/>
                    <a:cs typeface="Arial" panose="020B0604020202020204" pitchFamily="34" charset="0"/>
                  </a:rPr>
                  <a:t>）分类是基于贝叶斯定理与特征条件独立假定的分类方法。</a:t>
                </a:r>
                <a:endParaRPr lang="en-US" altLang="zh-CN" sz="2400" b="1" dirty="0">
                  <a:solidFill>
                    <a:srgbClr val="0070C0"/>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r>
                  <a:rPr lang="zh-CN" altLang="zh-CN" sz="2400" b="1" dirty="0">
                    <a:solidFill>
                      <a:srgbClr val="0070C0"/>
                    </a:solidFill>
                    <a:latin typeface="Arial" panose="020B0604020202020204" pitchFamily="34" charset="0"/>
                    <a:ea typeface="微软雅黑" panose="020B0503020204020204" pitchFamily="34" charset="-122"/>
                    <a:cs typeface="Arial" panose="020B0604020202020204" pitchFamily="34" charset="0"/>
                  </a:rPr>
                  <a:t>设试验</a:t>
                </a:r>
                <a14:m>
                  <m:oMath xmlns:m="http://schemas.openxmlformats.org/officeDocument/2006/math">
                    <m:r>
                      <a:rPr lang="en-US" altLang="zh-CN" sz="2400" b="1">
                        <a:solidFill>
                          <a:srgbClr val="0070C0"/>
                        </a:solidFill>
                        <a:latin typeface="Cambria Math"/>
                        <a:ea typeface="微软雅黑" panose="020B0503020204020204" pitchFamily="34" charset="-122"/>
                        <a:cs typeface="Arial" panose="020B0604020202020204" pitchFamily="34" charset="0"/>
                      </a:rPr>
                      <m:t>𝐸</m:t>
                    </m:r>
                  </m:oMath>
                </a14:m>
                <a:r>
                  <a:rPr lang="zh-CN" altLang="zh-CN" sz="2400" b="1" dirty="0">
                    <a:solidFill>
                      <a:srgbClr val="0070C0"/>
                    </a:solidFill>
                    <a:latin typeface="Arial" panose="020B0604020202020204" pitchFamily="34" charset="0"/>
                    <a:ea typeface="微软雅黑" panose="020B0503020204020204" pitchFamily="34" charset="-122"/>
                    <a:cs typeface="Arial" panose="020B0604020202020204" pitchFamily="34" charset="0"/>
                  </a:rPr>
                  <a:t>的样本空间为</a:t>
                </a:r>
                <a14:m>
                  <m:oMath xmlns:m="http://schemas.openxmlformats.org/officeDocument/2006/math">
                    <m:r>
                      <a:rPr lang="en-US" altLang="zh-CN" sz="2400" b="1">
                        <a:solidFill>
                          <a:srgbClr val="0070C0"/>
                        </a:solidFill>
                        <a:latin typeface="Cambria Math"/>
                        <a:ea typeface="微软雅黑" panose="020B0503020204020204" pitchFamily="34" charset="-122"/>
                        <a:cs typeface="Arial" panose="020B0604020202020204" pitchFamily="34" charset="0"/>
                      </a:rPr>
                      <m:t>𝑆</m:t>
                    </m:r>
                  </m:oMath>
                </a14:m>
                <a:r>
                  <a:rPr lang="zh-CN" altLang="zh-CN" sz="2400" b="1" dirty="0">
                    <a:solidFill>
                      <a:srgbClr val="0070C0"/>
                    </a:solidFill>
                    <a:latin typeface="Arial" panose="020B0604020202020204" pitchFamily="34" charset="0"/>
                    <a:ea typeface="微软雅黑" panose="020B0503020204020204" pitchFamily="34" charset="-122"/>
                    <a:cs typeface="Arial" panose="020B0604020202020204" pitchFamily="34" charset="0"/>
                  </a:rPr>
                  <a:t>，</a:t>
                </a:r>
                <a14:m>
                  <m:oMath xmlns:m="http://schemas.openxmlformats.org/officeDocument/2006/math">
                    <m:r>
                      <a:rPr lang="en-US" altLang="zh-CN" sz="2400" b="1">
                        <a:solidFill>
                          <a:srgbClr val="0070C0"/>
                        </a:solidFill>
                        <a:latin typeface="Cambria Math"/>
                        <a:ea typeface="微软雅黑" panose="020B0503020204020204" pitchFamily="34" charset="-122"/>
                        <a:cs typeface="Arial" panose="020B0604020202020204" pitchFamily="34" charset="0"/>
                      </a:rPr>
                      <m:t>𝐴</m:t>
                    </m:r>
                  </m:oMath>
                </a14:m>
                <a:r>
                  <a:rPr lang="zh-CN" altLang="zh-CN" sz="2400" b="1" dirty="0">
                    <a:solidFill>
                      <a:srgbClr val="0070C0"/>
                    </a:solidFill>
                    <a:latin typeface="Arial" panose="020B0604020202020204" pitchFamily="34" charset="0"/>
                    <a:ea typeface="微软雅黑" panose="020B0503020204020204" pitchFamily="34" charset="-122"/>
                    <a:cs typeface="Arial" panose="020B0604020202020204" pitchFamily="34" charset="0"/>
                  </a:rPr>
                  <a:t>为</a:t>
                </a:r>
                <a14:m>
                  <m:oMath xmlns:m="http://schemas.openxmlformats.org/officeDocument/2006/math">
                    <m:r>
                      <a:rPr lang="en-US" altLang="zh-CN" sz="2400" b="1">
                        <a:solidFill>
                          <a:srgbClr val="0070C0"/>
                        </a:solidFill>
                        <a:latin typeface="Cambria Math"/>
                        <a:ea typeface="微软雅黑" panose="020B0503020204020204" pitchFamily="34" charset="-122"/>
                        <a:cs typeface="Arial" panose="020B0604020202020204" pitchFamily="34" charset="0"/>
                      </a:rPr>
                      <m:t>𝐸</m:t>
                    </m:r>
                  </m:oMath>
                </a14:m>
                <a:r>
                  <a:rPr lang="zh-CN" altLang="zh-CN" sz="2400" b="1" dirty="0">
                    <a:solidFill>
                      <a:srgbClr val="0070C0"/>
                    </a:solidFill>
                    <a:latin typeface="Arial" panose="020B0604020202020204" pitchFamily="34" charset="0"/>
                    <a:ea typeface="微软雅黑" panose="020B0503020204020204" pitchFamily="34" charset="-122"/>
                    <a:cs typeface="Arial" panose="020B0604020202020204" pitchFamily="34" charset="0"/>
                  </a:rPr>
                  <a:t>的事件，</a:t>
                </a:r>
                <a14:m>
                  <m:oMath xmlns:m="http://schemas.openxmlformats.org/officeDocument/2006/math">
                    <m:sSub>
                      <m:sSubPr>
                        <m:ctrlPr>
                          <a:rPr lang="zh-CN" altLang="zh-CN" sz="2400" b="1" i="1">
                            <a:solidFill>
                              <a:srgbClr val="0070C0"/>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400" b="1">
                            <a:solidFill>
                              <a:srgbClr val="0070C0"/>
                            </a:solidFill>
                            <a:latin typeface="Cambria Math"/>
                            <a:ea typeface="微软雅黑" panose="020B0503020204020204" pitchFamily="34" charset="-122"/>
                            <a:cs typeface="Arial" panose="020B0604020202020204" pitchFamily="34" charset="0"/>
                          </a:rPr>
                          <m:t>𝐵</m:t>
                        </m:r>
                      </m:e>
                      <m:sub>
                        <m:r>
                          <a:rPr lang="en-US" altLang="zh-CN" sz="2400" b="1">
                            <a:solidFill>
                              <a:srgbClr val="0070C0"/>
                            </a:solidFill>
                            <a:latin typeface="Cambria Math"/>
                            <a:ea typeface="微软雅黑" panose="020B0503020204020204" pitchFamily="34" charset="-122"/>
                            <a:cs typeface="Arial" panose="020B0604020202020204" pitchFamily="34" charset="0"/>
                          </a:rPr>
                          <m:t>1</m:t>
                        </m:r>
                      </m:sub>
                    </m:sSub>
                  </m:oMath>
                </a14:m>
                <a:r>
                  <a:rPr lang="zh-CN" altLang="zh-CN" sz="2400" b="1" dirty="0">
                    <a:solidFill>
                      <a:srgbClr val="0070C0"/>
                    </a:solidFill>
                    <a:latin typeface="Arial" panose="020B0604020202020204" pitchFamily="34" charset="0"/>
                    <a:ea typeface="微软雅黑" panose="020B0503020204020204" pitchFamily="34" charset="-122"/>
                    <a:cs typeface="Arial" panose="020B0604020202020204" pitchFamily="34" charset="0"/>
                  </a:rPr>
                  <a:t>，</a:t>
                </a:r>
                <a14:m>
                  <m:oMath xmlns:m="http://schemas.openxmlformats.org/officeDocument/2006/math">
                    <m:sSub>
                      <m:sSubPr>
                        <m:ctrlPr>
                          <a:rPr lang="zh-CN" altLang="zh-CN" sz="2400" b="1" i="1">
                            <a:solidFill>
                              <a:srgbClr val="0070C0"/>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400" b="1">
                            <a:solidFill>
                              <a:srgbClr val="0070C0"/>
                            </a:solidFill>
                            <a:latin typeface="Cambria Math"/>
                            <a:ea typeface="微软雅黑" panose="020B0503020204020204" pitchFamily="34" charset="-122"/>
                            <a:cs typeface="Arial" panose="020B0604020202020204" pitchFamily="34" charset="0"/>
                          </a:rPr>
                          <m:t>𝐵</m:t>
                        </m:r>
                      </m:e>
                      <m:sub>
                        <m:r>
                          <a:rPr lang="en-US" altLang="zh-CN" sz="2400" b="1">
                            <a:solidFill>
                              <a:srgbClr val="0070C0"/>
                            </a:solidFill>
                            <a:latin typeface="Cambria Math"/>
                            <a:ea typeface="微软雅黑" panose="020B0503020204020204" pitchFamily="34" charset="-122"/>
                            <a:cs typeface="Arial" panose="020B0604020202020204" pitchFamily="34" charset="0"/>
                          </a:rPr>
                          <m:t>2</m:t>
                        </m:r>
                      </m:sub>
                    </m:sSub>
                  </m:oMath>
                </a14:m>
                <a:r>
                  <a:rPr lang="zh-CN" altLang="zh-CN" sz="2400" b="1" dirty="0">
                    <a:solidFill>
                      <a:srgbClr val="0070C0"/>
                    </a:solidFill>
                    <a:latin typeface="Arial" panose="020B0604020202020204" pitchFamily="34" charset="0"/>
                    <a:ea typeface="微软雅黑" panose="020B0503020204020204" pitchFamily="34" charset="-122"/>
                    <a:cs typeface="Arial" panose="020B0604020202020204" pitchFamily="34" charset="0"/>
                  </a:rPr>
                  <a:t>，</a:t>
                </a:r>
                <a14:m>
                  <m:oMath xmlns:m="http://schemas.openxmlformats.org/officeDocument/2006/math">
                    <m:r>
                      <a:rPr lang="en-US" altLang="zh-CN" sz="2400" b="1">
                        <a:solidFill>
                          <a:srgbClr val="0070C0"/>
                        </a:solidFill>
                        <a:latin typeface="Cambria Math"/>
                        <a:ea typeface="微软雅黑" panose="020B0503020204020204" pitchFamily="34" charset="-122"/>
                        <a:cs typeface="Arial" panose="020B0604020202020204" pitchFamily="34" charset="0"/>
                      </a:rPr>
                      <m:t>⋯</m:t>
                    </m:r>
                  </m:oMath>
                </a14:m>
                <a:r>
                  <a:rPr lang="zh-CN" altLang="zh-CN" sz="2400" b="1" dirty="0">
                    <a:solidFill>
                      <a:srgbClr val="0070C0"/>
                    </a:solidFill>
                    <a:latin typeface="Arial" panose="020B0604020202020204" pitchFamily="34" charset="0"/>
                    <a:ea typeface="微软雅黑" panose="020B0503020204020204" pitchFamily="34" charset="-122"/>
                    <a:cs typeface="Arial" panose="020B0604020202020204" pitchFamily="34" charset="0"/>
                  </a:rPr>
                  <a:t>，</a:t>
                </a:r>
                <a14:m>
                  <m:oMath xmlns:m="http://schemas.openxmlformats.org/officeDocument/2006/math">
                    <m:sSub>
                      <m:sSubPr>
                        <m:ctrlPr>
                          <a:rPr lang="zh-CN" altLang="zh-CN" sz="2400" b="1" i="1">
                            <a:solidFill>
                              <a:srgbClr val="0070C0"/>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400" b="1">
                            <a:solidFill>
                              <a:srgbClr val="0070C0"/>
                            </a:solidFill>
                            <a:latin typeface="Cambria Math"/>
                            <a:ea typeface="微软雅黑" panose="020B0503020204020204" pitchFamily="34" charset="-122"/>
                            <a:cs typeface="Arial" panose="020B0604020202020204" pitchFamily="34" charset="0"/>
                          </a:rPr>
                          <m:t>𝐵</m:t>
                        </m:r>
                      </m:e>
                      <m:sub>
                        <m:r>
                          <a:rPr lang="en-US" altLang="zh-CN" sz="2400" b="1">
                            <a:solidFill>
                              <a:srgbClr val="0070C0"/>
                            </a:solidFill>
                            <a:latin typeface="Cambria Math"/>
                            <a:ea typeface="微软雅黑" panose="020B0503020204020204" pitchFamily="34" charset="-122"/>
                            <a:cs typeface="Arial" panose="020B0604020202020204" pitchFamily="34" charset="0"/>
                          </a:rPr>
                          <m:t>𝑛</m:t>
                        </m:r>
                      </m:sub>
                    </m:sSub>
                  </m:oMath>
                </a14:m>
                <a:r>
                  <a:rPr lang="zh-CN" altLang="zh-CN" sz="2400" b="1" dirty="0">
                    <a:solidFill>
                      <a:srgbClr val="0070C0"/>
                    </a:solidFill>
                    <a:latin typeface="Arial" panose="020B0604020202020204" pitchFamily="34" charset="0"/>
                    <a:ea typeface="微软雅黑" panose="020B0503020204020204" pitchFamily="34" charset="-122"/>
                    <a:cs typeface="Arial" panose="020B0604020202020204" pitchFamily="34" charset="0"/>
                  </a:rPr>
                  <a:t>为</a:t>
                </a:r>
                <a14:m>
                  <m:oMath xmlns:m="http://schemas.openxmlformats.org/officeDocument/2006/math">
                    <m:r>
                      <a:rPr lang="en-US" altLang="zh-CN" sz="2400" b="1">
                        <a:solidFill>
                          <a:srgbClr val="0070C0"/>
                        </a:solidFill>
                        <a:latin typeface="Cambria Math"/>
                        <a:ea typeface="微软雅黑" panose="020B0503020204020204" pitchFamily="34" charset="-122"/>
                        <a:cs typeface="Arial" panose="020B0604020202020204" pitchFamily="34" charset="0"/>
                      </a:rPr>
                      <m:t>𝑆</m:t>
                    </m:r>
                  </m:oMath>
                </a14:m>
                <a:r>
                  <a:rPr lang="zh-CN" altLang="zh-CN" sz="2400" b="1" dirty="0">
                    <a:solidFill>
                      <a:srgbClr val="0070C0"/>
                    </a:solidFill>
                    <a:latin typeface="Arial" panose="020B0604020202020204" pitchFamily="34" charset="0"/>
                    <a:ea typeface="微软雅黑" panose="020B0503020204020204" pitchFamily="34" charset="-122"/>
                    <a:cs typeface="Arial" panose="020B0604020202020204" pitchFamily="34" charset="0"/>
                  </a:rPr>
                  <a:t>的一个划分，且</a:t>
                </a:r>
                <a14:m>
                  <m:oMath xmlns:m="http://schemas.openxmlformats.org/officeDocument/2006/math">
                    <m:r>
                      <a:rPr lang="en-US" altLang="zh-CN" sz="2400" b="1">
                        <a:solidFill>
                          <a:srgbClr val="0070C0"/>
                        </a:solidFill>
                        <a:latin typeface="Cambria Math"/>
                        <a:ea typeface="微软雅黑" panose="020B0503020204020204" pitchFamily="34" charset="-122"/>
                        <a:cs typeface="Arial" panose="020B0604020202020204" pitchFamily="34" charset="0"/>
                      </a:rPr>
                      <m:t>𝑃</m:t>
                    </m:r>
                    <m:d>
                      <m:dPr>
                        <m:ctrlPr>
                          <a:rPr lang="zh-CN" altLang="zh-CN" sz="2400" b="1" i="1">
                            <a:solidFill>
                              <a:srgbClr val="0070C0"/>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400" b="1">
                            <a:solidFill>
                              <a:srgbClr val="0070C0"/>
                            </a:solidFill>
                            <a:latin typeface="Cambria Math"/>
                            <a:ea typeface="微软雅黑" panose="020B0503020204020204" pitchFamily="34" charset="-122"/>
                            <a:cs typeface="Arial" panose="020B0604020202020204" pitchFamily="34" charset="0"/>
                          </a:rPr>
                          <m:t>𝐴</m:t>
                        </m:r>
                      </m:e>
                    </m:d>
                    <m:r>
                      <a:rPr lang="en-US" altLang="zh-CN" sz="2400" b="1">
                        <a:solidFill>
                          <a:srgbClr val="0070C0"/>
                        </a:solidFill>
                        <a:latin typeface="Cambria Math"/>
                        <a:ea typeface="微软雅黑" panose="020B0503020204020204" pitchFamily="34" charset="-122"/>
                        <a:cs typeface="Arial" panose="020B0604020202020204" pitchFamily="34" charset="0"/>
                      </a:rPr>
                      <m:t>&gt;0</m:t>
                    </m:r>
                  </m:oMath>
                </a14:m>
                <a:r>
                  <a:rPr lang="zh-CN" altLang="zh-CN" sz="2400" b="1" dirty="0">
                    <a:solidFill>
                      <a:srgbClr val="0070C0"/>
                    </a:solidFill>
                    <a:latin typeface="Arial" panose="020B0604020202020204" pitchFamily="34" charset="0"/>
                    <a:ea typeface="微软雅黑" panose="020B0503020204020204" pitchFamily="34" charset="-122"/>
                    <a:cs typeface="Arial" panose="020B0604020202020204" pitchFamily="34" charset="0"/>
                  </a:rPr>
                  <a:t>，</a:t>
                </a:r>
                <a14:m>
                  <m:oMath xmlns:m="http://schemas.openxmlformats.org/officeDocument/2006/math">
                    <m:r>
                      <a:rPr lang="en-US" altLang="zh-CN" sz="2400" b="1">
                        <a:solidFill>
                          <a:srgbClr val="0070C0"/>
                        </a:solidFill>
                        <a:latin typeface="Cambria Math"/>
                        <a:ea typeface="微软雅黑" panose="020B0503020204020204" pitchFamily="34" charset="-122"/>
                        <a:cs typeface="Arial" panose="020B0604020202020204" pitchFamily="34" charset="0"/>
                      </a:rPr>
                      <m:t>𝑃</m:t>
                    </m:r>
                    <m:d>
                      <m:dPr>
                        <m:ctrlPr>
                          <a:rPr lang="zh-CN" altLang="zh-CN" sz="2400" b="1" i="1">
                            <a:solidFill>
                              <a:srgbClr val="0070C0"/>
                            </a:solidFill>
                            <a:latin typeface="Cambria Math" panose="02040503050406030204" pitchFamily="18" charset="0"/>
                            <a:ea typeface="微软雅黑" panose="020B0503020204020204" pitchFamily="34" charset="-122"/>
                            <a:cs typeface="Arial" panose="020B0604020202020204" pitchFamily="34" charset="0"/>
                          </a:rPr>
                        </m:ctrlPr>
                      </m:dPr>
                      <m:e>
                        <m:sSub>
                          <m:sSubPr>
                            <m:ctrlPr>
                              <a:rPr lang="zh-CN" altLang="zh-CN" sz="2400" b="1" i="1">
                                <a:solidFill>
                                  <a:srgbClr val="0070C0"/>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400" b="1">
                                <a:solidFill>
                                  <a:srgbClr val="0070C0"/>
                                </a:solidFill>
                                <a:latin typeface="Cambria Math"/>
                                <a:ea typeface="微软雅黑" panose="020B0503020204020204" pitchFamily="34" charset="-122"/>
                                <a:cs typeface="Arial" panose="020B0604020202020204" pitchFamily="34" charset="0"/>
                              </a:rPr>
                              <m:t>𝐵</m:t>
                            </m:r>
                          </m:e>
                          <m:sub>
                            <m:r>
                              <a:rPr lang="en-US" altLang="zh-CN" sz="2400" b="1">
                                <a:solidFill>
                                  <a:srgbClr val="0070C0"/>
                                </a:solidFill>
                                <a:latin typeface="Cambria Math"/>
                                <a:ea typeface="微软雅黑" panose="020B0503020204020204" pitchFamily="34" charset="-122"/>
                                <a:cs typeface="Arial" panose="020B0604020202020204" pitchFamily="34" charset="0"/>
                              </a:rPr>
                              <m:t>𝑖</m:t>
                            </m:r>
                          </m:sub>
                        </m:sSub>
                      </m:e>
                    </m:d>
                    <m:r>
                      <a:rPr lang="en-US" altLang="zh-CN" sz="2400" b="1">
                        <a:solidFill>
                          <a:srgbClr val="0070C0"/>
                        </a:solidFill>
                        <a:latin typeface="Cambria Math"/>
                        <a:ea typeface="微软雅黑" panose="020B0503020204020204" pitchFamily="34" charset="-122"/>
                        <a:cs typeface="Arial" panose="020B0604020202020204" pitchFamily="34" charset="0"/>
                      </a:rPr>
                      <m:t>&gt;0</m:t>
                    </m:r>
                    <m:d>
                      <m:dPr>
                        <m:ctrlPr>
                          <a:rPr lang="zh-CN" altLang="zh-CN" sz="2400" b="1" i="1">
                            <a:solidFill>
                              <a:srgbClr val="0070C0"/>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400" b="1">
                            <a:solidFill>
                              <a:srgbClr val="0070C0"/>
                            </a:solidFill>
                            <a:latin typeface="Cambria Math"/>
                            <a:ea typeface="微软雅黑" panose="020B0503020204020204" pitchFamily="34" charset="-122"/>
                            <a:cs typeface="Arial" panose="020B0604020202020204" pitchFamily="34" charset="0"/>
                          </a:rPr>
                          <m:t>𝑖</m:t>
                        </m:r>
                        <m:r>
                          <a:rPr lang="en-US" altLang="zh-CN" sz="2400" b="1">
                            <a:solidFill>
                              <a:srgbClr val="0070C0"/>
                            </a:solidFill>
                            <a:latin typeface="Cambria Math"/>
                            <a:ea typeface="微软雅黑" panose="020B0503020204020204" pitchFamily="34" charset="-122"/>
                            <a:cs typeface="Arial" panose="020B0604020202020204" pitchFamily="34" charset="0"/>
                          </a:rPr>
                          <m:t>=1,2,…,</m:t>
                        </m:r>
                        <m:r>
                          <a:rPr lang="en-US" altLang="zh-CN" sz="2400" b="1">
                            <a:solidFill>
                              <a:srgbClr val="0070C0"/>
                            </a:solidFill>
                            <a:latin typeface="Cambria Math"/>
                            <a:ea typeface="微软雅黑" panose="020B0503020204020204" pitchFamily="34" charset="-122"/>
                            <a:cs typeface="Arial" panose="020B0604020202020204" pitchFamily="34" charset="0"/>
                          </a:rPr>
                          <m:t>𝑛</m:t>
                        </m:r>
                      </m:e>
                    </m:d>
                  </m:oMath>
                </a14:m>
                <a:r>
                  <a:rPr lang="zh-CN" altLang="zh-CN" sz="2400" b="1" dirty="0">
                    <a:solidFill>
                      <a:srgbClr val="0070C0"/>
                    </a:solidFill>
                    <a:latin typeface="Arial" panose="020B0604020202020204" pitchFamily="34" charset="0"/>
                    <a:ea typeface="微软雅黑" panose="020B0503020204020204" pitchFamily="34" charset="-122"/>
                    <a:cs typeface="Arial" panose="020B0604020202020204" pitchFamily="34" charset="0"/>
                  </a:rPr>
                  <a:t>，则</a:t>
                </a:r>
                <a:endParaRPr lang="en-US" altLang="zh-CN" sz="2400" b="1" dirty="0">
                  <a:solidFill>
                    <a:srgbClr val="0070C0"/>
                  </a:solidFill>
                  <a:latin typeface="Arial" panose="020B0604020202020204" pitchFamily="34" charset="0"/>
                  <a:ea typeface="微软雅黑" panose="020B0503020204020204" pitchFamily="34" charset="-122"/>
                  <a:cs typeface="Arial" panose="020B0604020202020204" pitchFamily="34" charset="0"/>
                </a:endParaRPr>
              </a:p>
              <a:p>
                <a:pPr marL="0" indent="457200">
                  <a:spcBef>
                    <a:spcPts val="0"/>
                  </a:spcBef>
                  <a:buNone/>
                </a:pPr>
                <a14:m>
                  <m:oMathPara xmlns:m="http://schemas.openxmlformats.org/officeDocument/2006/math">
                    <m:oMathParaPr>
                      <m:jc m:val="centerGroup"/>
                    </m:oMathParaPr>
                    <m:oMath xmlns:m="http://schemas.openxmlformats.org/officeDocument/2006/math">
                      <m:r>
                        <a:rPr lang="en-US" altLang="zh-CN" sz="2400" b="1">
                          <a:solidFill>
                            <a:srgbClr val="0070C0"/>
                          </a:solidFill>
                          <a:latin typeface="Cambria Math"/>
                          <a:ea typeface="微软雅黑" panose="020B0503020204020204" pitchFamily="34" charset="-122"/>
                          <a:cs typeface="Arial" panose="020B0604020202020204" pitchFamily="34" charset="0"/>
                        </a:rPr>
                        <m:t>𝑃</m:t>
                      </m:r>
                      <m:d>
                        <m:dPr>
                          <m:ctrlPr>
                            <a:rPr lang="zh-CN" altLang="zh-CN" sz="2400" b="1" i="1">
                              <a:solidFill>
                                <a:srgbClr val="0070C0"/>
                              </a:solidFill>
                              <a:latin typeface="Cambria Math" panose="02040503050406030204" pitchFamily="18" charset="0"/>
                              <a:ea typeface="微软雅黑" panose="020B0503020204020204" pitchFamily="34" charset="-122"/>
                              <a:cs typeface="Arial" panose="020B0604020202020204" pitchFamily="34" charset="0"/>
                            </a:rPr>
                          </m:ctrlPr>
                        </m:dPr>
                        <m:e>
                          <m:sSub>
                            <m:sSubPr>
                              <m:ctrlPr>
                                <a:rPr lang="zh-CN" altLang="zh-CN" sz="2400" b="1" i="1">
                                  <a:solidFill>
                                    <a:srgbClr val="0070C0"/>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400" b="1">
                                  <a:solidFill>
                                    <a:srgbClr val="0070C0"/>
                                  </a:solidFill>
                                  <a:latin typeface="Cambria Math"/>
                                  <a:ea typeface="微软雅黑" panose="020B0503020204020204" pitchFamily="34" charset="-122"/>
                                  <a:cs typeface="Arial" panose="020B0604020202020204" pitchFamily="34" charset="0"/>
                                </a:rPr>
                                <m:t>𝐵</m:t>
                              </m:r>
                            </m:e>
                            <m:sub>
                              <m:r>
                                <a:rPr lang="en-US" altLang="zh-CN" sz="2400" b="1">
                                  <a:solidFill>
                                    <a:srgbClr val="0070C0"/>
                                  </a:solidFill>
                                  <a:latin typeface="Cambria Math"/>
                                  <a:ea typeface="微软雅黑" panose="020B0503020204020204" pitchFamily="34" charset="-122"/>
                                  <a:cs typeface="Arial" panose="020B0604020202020204" pitchFamily="34" charset="0"/>
                                </a:rPr>
                                <m:t>𝑖</m:t>
                              </m:r>
                            </m:sub>
                          </m:sSub>
                        </m:e>
                        <m:e>
                          <m:r>
                            <a:rPr lang="en-US" altLang="zh-CN" sz="2400" b="1">
                              <a:solidFill>
                                <a:srgbClr val="0070C0"/>
                              </a:solidFill>
                              <a:latin typeface="Cambria Math"/>
                              <a:ea typeface="微软雅黑" panose="020B0503020204020204" pitchFamily="34" charset="-122"/>
                              <a:cs typeface="Arial" panose="020B0604020202020204" pitchFamily="34" charset="0"/>
                            </a:rPr>
                            <m:t>𝐴</m:t>
                          </m:r>
                        </m:e>
                      </m:d>
                      <m:r>
                        <a:rPr lang="en-US" altLang="zh-CN" sz="2400" b="1">
                          <a:solidFill>
                            <a:srgbClr val="0070C0"/>
                          </a:solidFill>
                          <a:latin typeface="Cambria Math"/>
                          <a:ea typeface="微软雅黑" panose="020B0503020204020204" pitchFamily="34" charset="-122"/>
                          <a:cs typeface="Arial" panose="020B0604020202020204" pitchFamily="34" charset="0"/>
                        </a:rPr>
                        <m:t>=</m:t>
                      </m:r>
                      <m:f>
                        <m:fPr>
                          <m:ctrlPr>
                            <a:rPr lang="zh-CN" altLang="zh-CN" sz="2400" b="1" i="1">
                              <a:solidFill>
                                <a:srgbClr val="0070C0"/>
                              </a:solidFill>
                              <a:latin typeface="Cambria Math" panose="02040503050406030204" pitchFamily="18" charset="0"/>
                              <a:ea typeface="微软雅黑" panose="020B0503020204020204" pitchFamily="34" charset="-122"/>
                              <a:cs typeface="Arial" panose="020B0604020202020204" pitchFamily="34" charset="0"/>
                            </a:rPr>
                          </m:ctrlPr>
                        </m:fPr>
                        <m:num>
                          <m:r>
                            <a:rPr lang="en-US" altLang="zh-CN" sz="2400" b="1">
                              <a:solidFill>
                                <a:srgbClr val="0070C0"/>
                              </a:solidFill>
                              <a:latin typeface="Cambria Math"/>
                              <a:ea typeface="微软雅黑" panose="020B0503020204020204" pitchFamily="34" charset="-122"/>
                              <a:cs typeface="Arial" panose="020B0604020202020204" pitchFamily="34" charset="0"/>
                            </a:rPr>
                            <m:t>𝑃</m:t>
                          </m:r>
                          <m:d>
                            <m:dPr>
                              <m:ctrlPr>
                                <a:rPr lang="zh-CN" altLang="zh-CN" sz="2400" b="1" i="1">
                                  <a:solidFill>
                                    <a:srgbClr val="0070C0"/>
                                  </a:solidFill>
                                  <a:latin typeface="Cambria Math" panose="02040503050406030204" pitchFamily="18" charset="0"/>
                                  <a:ea typeface="微软雅黑" panose="020B0503020204020204" pitchFamily="34" charset="-122"/>
                                  <a:cs typeface="Arial" panose="020B0604020202020204" pitchFamily="34" charset="0"/>
                                </a:rPr>
                              </m:ctrlPr>
                            </m:dPr>
                            <m:e>
                              <m:sSub>
                                <m:sSubPr>
                                  <m:ctrlPr>
                                    <a:rPr lang="zh-CN" altLang="zh-CN" sz="2400" b="1" i="1">
                                      <a:solidFill>
                                        <a:srgbClr val="0070C0"/>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400" b="1">
                                      <a:solidFill>
                                        <a:srgbClr val="0070C0"/>
                                      </a:solidFill>
                                      <a:latin typeface="Cambria Math"/>
                                      <a:ea typeface="微软雅黑" panose="020B0503020204020204" pitchFamily="34" charset="-122"/>
                                      <a:cs typeface="Arial" panose="020B0604020202020204" pitchFamily="34" charset="0"/>
                                    </a:rPr>
                                    <m:t>𝐵</m:t>
                                  </m:r>
                                </m:e>
                                <m:sub>
                                  <m:r>
                                    <a:rPr lang="en-US" altLang="zh-CN" sz="2400" b="1">
                                      <a:solidFill>
                                        <a:srgbClr val="0070C0"/>
                                      </a:solidFill>
                                      <a:latin typeface="Cambria Math"/>
                                      <a:ea typeface="微软雅黑" panose="020B0503020204020204" pitchFamily="34" charset="-122"/>
                                      <a:cs typeface="Arial" panose="020B0604020202020204" pitchFamily="34" charset="0"/>
                                    </a:rPr>
                                    <m:t>𝑖</m:t>
                                  </m:r>
                                </m:sub>
                              </m:sSub>
                              <m:r>
                                <a:rPr lang="en-US" altLang="zh-CN" sz="2400" b="1">
                                  <a:solidFill>
                                    <a:srgbClr val="0070C0"/>
                                  </a:solidFill>
                                  <a:latin typeface="Cambria Math"/>
                                  <a:ea typeface="微软雅黑" panose="020B0503020204020204" pitchFamily="34" charset="-122"/>
                                  <a:cs typeface="Arial" panose="020B0604020202020204" pitchFamily="34" charset="0"/>
                                </a:rPr>
                                <m:t>𝐴</m:t>
                              </m:r>
                            </m:e>
                          </m:d>
                        </m:num>
                        <m:den>
                          <m:r>
                            <a:rPr lang="en-US" altLang="zh-CN" sz="2400" b="1">
                              <a:solidFill>
                                <a:srgbClr val="0070C0"/>
                              </a:solidFill>
                              <a:latin typeface="Cambria Math"/>
                              <a:ea typeface="微软雅黑" panose="020B0503020204020204" pitchFamily="34" charset="-122"/>
                              <a:cs typeface="Arial" panose="020B0604020202020204" pitchFamily="34" charset="0"/>
                            </a:rPr>
                            <m:t>𝑃</m:t>
                          </m:r>
                          <m:d>
                            <m:dPr>
                              <m:ctrlPr>
                                <a:rPr lang="zh-CN" altLang="zh-CN" sz="2400" b="1" i="1">
                                  <a:solidFill>
                                    <a:srgbClr val="0070C0"/>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400" b="1">
                                  <a:solidFill>
                                    <a:srgbClr val="0070C0"/>
                                  </a:solidFill>
                                  <a:latin typeface="Cambria Math"/>
                                  <a:ea typeface="微软雅黑" panose="020B0503020204020204" pitchFamily="34" charset="-122"/>
                                  <a:cs typeface="Arial" panose="020B0604020202020204" pitchFamily="34" charset="0"/>
                                </a:rPr>
                                <m:t>𝐴</m:t>
                              </m:r>
                            </m:e>
                          </m:d>
                        </m:den>
                      </m:f>
                      <m:r>
                        <a:rPr lang="en-US" altLang="zh-CN" sz="2400" b="1">
                          <a:solidFill>
                            <a:srgbClr val="0070C0"/>
                          </a:solidFill>
                          <a:latin typeface="Cambria Math"/>
                          <a:ea typeface="微软雅黑" panose="020B0503020204020204" pitchFamily="34" charset="-122"/>
                          <a:cs typeface="Arial" panose="020B0604020202020204" pitchFamily="34" charset="0"/>
                        </a:rPr>
                        <m:t>=</m:t>
                      </m:r>
                      <m:f>
                        <m:fPr>
                          <m:ctrlPr>
                            <a:rPr lang="zh-CN" altLang="zh-CN" sz="2400" b="1" i="1">
                              <a:solidFill>
                                <a:srgbClr val="0070C0"/>
                              </a:solidFill>
                              <a:latin typeface="Cambria Math" panose="02040503050406030204" pitchFamily="18" charset="0"/>
                              <a:ea typeface="微软雅黑" panose="020B0503020204020204" pitchFamily="34" charset="-122"/>
                              <a:cs typeface="Arial" panose="020B0604020202020204" pitchFamily="34" charset="0"/>
                            </a:rPr>
                          </m:ctrlPr>
                        </m:fPr>
                        <m:num>
                          <m:r>
                            <a:rPr lang="en-US" altLang="zh-CN" sz="2400" b="1">
                              <a:solidFill>
                                <a:srgbClr val="0070C0"/>
                              </a:solidFill>
                              <a:latin typeface="Cambria Math"/>
                              <a:ea typeface="微软雅黑" panose="020B0503020204020204" pitchFamily="34" charset="-122"/>
                              <a:cs typeface="Arial" panose="020B0604020202020204" pitchFamily="34" charset="0"/>
                            </a:rPr>
                            <m:t>𝑃</m:t>
                          </m:r>
                          <m:d>
                            <m:dPr>
                              <m:ctrlPr>
                                <a:rPr lang="zh-CN" altLang="zh-CN" sz="2400" b="1" i="1">
                                  <a:solidFill>
                                    <a:srgbClr val="0070C0"/>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400" b="1">
                                  <a:solidFill>
                                    <a:srgbClr val="0070C0"/>
                                  </a:solidFill>
                                  <a:latin typeface="Cambria Math"/>
                                  <a:ea typeface="微软雅黑" panose="020B0503020204020204" pitchFamily="34" charset="-122"/>
                                  <a:cs typeface="Arial" panose="020B0604020202020204" pitchFamily="34" charset="0"/>
                                </a:rPr>
                                <m:t>𝐴</m:t>
                              </m:r>
                            </m:e>
                            <m:e>
                              <m:sSub>
                                <m:sSubPr>
                                  <m:ctrlPr>
                                    <a:rPr lang="zh-CN" altLang="zh-CN" sz="2400" b="1" i="1">
                                      <a:solidFill>
                                        <a:srgbClr val="0070C0"/>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400" b="1">
                                      <a:solidFill>
                                        <a:srgbClr val="0070C0"/>
                                      </a:solidFill>
                                      <a:latin typeface="Cambria Math"/>
                                      <a:ea typeface="微软雅黑" panose="020B0503020204020204" pitchFamily="34" charset="-122"/>
                                      <a:cs typeface="Arial" panose="020B0604020202020204" pitchFamily="34" charset="0"/>
                                    </a:rPr>
                                    <m:t>𝐵</m:t>
                                  </m:r>
                                </m:e>
                                <m:sub>
                                  <m:r>
                                    <a:rPr lang="en-US" altLang="zh-CN" sz="2400" b="1">
                                      <a:solidFill>
                                        <a:srgbClr val="0070C0"/>
                                      </a:solidFill>
                                      <a:latin typeface="Cambria Math"/>
                                      <a:ea typeface="微软雅黑" panose="020B0503020204020204" pitchFamily="34" charset="-122"/>
                                      <a:cs typeface="Arial" panose="020B0604020202020204" pitchFamily="34" charset="0"/>
                                    </a:rPr>
                                    <m:t>𝑖</m:t>
                                  </m:r>
                                </m:sub>
                              </m:sSub>
                            </m:e>
                          </m:d>
                          <m:r>
                            <a:rPr lang="en-US" altLang="zh-CN" sz="2400" b="1">
                              <a:solidFill>
                                <a:srgbClr val="0070C0"/>
                              </a:solidFill>
                              <a:latin typeface="Cambria Math"/>
                              <a:ea typeface="微软雅黑" panose="020B0503020204020204" pitchFamily="34" charset="-122"/>
                              <a:cs typeface="Arial" panose="020B0604020202020204" pitchFamily="34" charset="0"/>
                            </a:rPr>
                            <m:t>𝑃</m:t>
                          </m:r>
                          <m:d>
                            <m:dPr>
                              <m:ctrlPr>
                                <a:rPr lang="zh-CN" altLang="zh-CN" sz="2400" b="1" i="1">
                                  <a:solidFill>
                                    <a:srgbClr val="0070C0"/>
                                  </a:solidFill>
                                  <a:latin typeface="Cambria Math" panose="02040503050406030204" pitchFamily="18" charset="0"/>
                                  <a:ea typeface="微软雅黑" panose="020B0503020204020204" pitchFamily="34" charset="-122"/>
                                  <a:cs typeface="Arial" panose="020B0604020202020204" pitchFamily="34" charset="0"/>
                                </a:rPr>
                              </m:ctrlPr>
                            </m:dPr>
                            <m:e>
                              <m:sSub>
                                <m:sSubPr>
                                  <m:ctrlPr>
                                    <a:rPr lang="zh-CN" altLang="zh-CN" sz="2400" b="1" i="1">
                                      <a:solidFill>
                                        <a:srgbClr val="0070C0"/>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400" b="1">
                                      <a:solidFill>
                                        <a:srgbClr val="0070C0"/>
                                      </a:solidFill>
                                      <a:latin typeface="Cambria Math"/>
                                      <a:ea typeface="微软雅黑" panose="020B0503020204020204" pitchFamily="34" charset="-122"/>
                                      <a:cs typeface="Arial" panose="020B0604020202020204" pitchFamily="34" charset="0"/>
                                    </a:rPr>
                                    <m:t>𝐵</m:t>
                                  </m:r>
                                </m:e>
                                <m:sub>
                                  <m:r>
                                    <a:rPr lang="en-US" altLang="zh-CN" sz="2400" b="1">
                                      <a:solidFill>
                                        <a:srgbClr val="0070C0"/>
                                      </a:solidFill>
                                      <a:latin typeface="Cambria Math"/>
                                      <a:ea typeface="微软雅黑" panose="020B0503020204020204" pitchFamily="34" charset="-122"/>
                                      <a:cs typeface="Arial" panose="020B0604020202020204" pitchFamily="34" charset="0"/>
                                    </a:rPr>
                                    <m:t>𝑖</m:t>
                                  </m:r>
                                </m:sub>
                              </m:sSub>
                            </m:e>
                          </m:d>
                        </m:num>
                        <m:den>
                          <m:nary>
                            <m:naryPr>
                              <m:chr m:val="∑"/>
                              <m:limLoc m:val="undOvr"/>
                              <m:ctrlPr>
                                <a:rPr lang="zh-CN" altLang="zh-CN" sz="2400" b="1" i="1">
                                  <a:solidFill>
                                    <a:srgbClr val="0070C0"/>
                                  </a:solidFill>
                                  <a:latin typeface="Cambria Math" panose="02040503050406030204" pitchFamily="18" charset="0"/>
                                  <a:ea typeface="微软雅黑" panose="020B0503020204020204" pitchFamily="34" charset="-122"/>
                                  <a:cs typeface="Arial" panose="020B0604020202020204" pitchFamily="34" charset="0"/>
                                </a:rPr>
                              </m:ctrlPr>
                            </m:naryPr>
                            <m:sub>
                              <m:r>
                                <a:rPr lang="en-US" altLang="zh-CN" sz="2400" b="1">
                                  <a:solidFill>
                                    <a:srgbClr val="0070C0"/>
                                  </a:solidFill>
                                  <a:latin typeface="Cambria Math"/>
                                  <a:ea typeface="微软雅黑" panose="020B0503020204020204" pitchFamily="34" charset="-122"/>
                                  <a:cs typeface="Arial" panose="020B0604020202020204" pitchFamily="34" charset="0"/>
                                </a:rPr>
                                <m:t>𝑗</m:t>
                              </m:r>
                              <m:r>
                                <a:rPr lang="en-US" altLang="zh-CN" sz="2400" b="1">
                                  <a:solidFill>
                                    <a:srgbClr val="0070C0"/>
                                  </a:solidFill>
                                  <a:latin typeface="Cambria Math"/>
                                  <a:ea typeface="微软雅黑" panose="020B0503020204020204" pitchFamily="34" charset="-122"/>
                                  <a:cs typeface="Arial" panose="020B0604020202020204" pitchFamily="34" charset="0"/>
                                </a:rPr>
                                <m:t>=1</m:t>
                              </m:r>
                            </m:sub>
                            <m:sup>
                              <m:r>
                                <a:rPr lang="en-US" altLang="zh-CN" sz="2400" b="1">
                                  <a:solidFill>
                                    <a:srgbClr val="0070C0"/>
                                  </a:solidFill>
                                  <a:latin typeface="Cambria Math"/>
                                  <a:ea typeface="微软雅黑" panose="020B0503020204020204" pitchFamily="34" charset="-122"/>
                                  <a:cs typeface="Arial" panose="020B0604020202020204" pitchFamily="34" charset="0"/>
                                </a:rPr>
                                <m:t>𝑛</m:t>
                              </m:r>
                            </m:sup>
                            <m:e>
                              <m:r>
                                <a:rPr lang="en-US" altLang="zh-CN" sz="2400" b="1">
                                  <a:solidFill>
                                    <a:srgbClr val="0070C0"/>
                                  </a:solidFill>
                                  <a:latin typeface="Cambria Math"/>
                                  <a:ea typeface="微软雅黑" panose="020B0503020204020204" pitchFamily="34" charset="-122"/>
                                  <a:cs typeface="Arial" panose="020B0604020202020204" pitchFamily="34" charset="0"/>
                                </a:rPr>
                                <m:t>𝑃</m:t>
                              </m:r>
                              <m:d>
                                <m:dPr>
                                  <m:ctrlPr>
                                    <a:rPr lang="zh-CN" altLang="zh-CN" sz="2400" b="1" i="1">
                                      <a:solidFill>
                                        <a:srgbClr val="0070C0"/>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400" b="1">
                                      <a:solidFill>
                                        <a:srgbClr val="0070C0"/>
                                      </a:solidFill>
                                      <a:latin typeface="Cambria Math"/>
                                      <a:ea typeface="微软雅黑" panose="020B0503020204020204" pitchFamily="34" charset="-122"/>
                                      <a:cs typeface="Arial" panose="020B0604020202020204" pitchFamily="34" charset="0"/>
                                    </a:rPr>
                                    <m:t>𝐴</m:t>
                                  </m:r>
                                </m:e>
                                <m:e>
                                  <m:sSub>
                                    <m:sSubPr>
                                      <m:ctrlPr>
                                        <a:rPr lang="zh-CN" altLang="zh-CN" sz="2400" b="1" i="1">
                                          <a:solidFill>
                                            <a:srgbClr val="0070C0"/>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400" b="1">
                                          <a:solidFill>
                                            <a:srgbClr val="0070C0"/>
                                          </a:solidFill>
                                          <a:latin typeface="Cambria Math"/>
                                          <a:ea typeface="微软雅黑" panose="020B0503020204020204" pitchFamily="34" charset="-122"/>
                                          <a:cs typeface="Arial" panose="020B0604020202020204" pitchFamily="34" charset="0"/>
                                        </a:rPr>
                                        <m:t>𝐵</m:t>
                                      </m:r>
                                    </m:e>
                                    <m:sub>
                                      <m:r>
                                        <a:rPr lang="en-US" altLang="zh-CN" sz="2400" b="1">
                                          <a:solidFill>
                                            <a:srgbClr val="0070C0"/>
                                          </a:solidFill>
                                          <a:latin typeface="Cambria Math"/>
                                          <a:ea typeface="微软雅黑" panose="020B0503020204020204" pitchFamily="34" charset="-122"/>
                                          <a:cs typeface="Arial" panose="020B0604020202020204" pitchFamily="34" charset="0"/>
                                        </a:rPr>
                                        <m:t>𝑗</m:t>
                                      </m:r>
                                    </m:sub>
                                  </m:sSub>
                                </m:e>
                              </m:d>
                              <m:r>
                                <a:rPr lang="en-US" altLang="zh-CN" sz="2400" b="1">
                                  <a:solidFill>
                                    <a:srgbClr val="0070C0"/>
                                  </a:solidFill>
                                  <a:latin typeface="Cambria Math"/>
                                  <a:ea typeface="微软雅黑" panose="020B0503020204020204" pitchFamily="34" charset="-122"/>
                                  <a:cs typeface="Arial" panose="020B0604020202020204" pitchFamily="34" charset="0"/>
                                </a:rPr>
                                <m:t>𝑃</m:t>
                              </m:r>
                              <m:d>
                                <m:dPr>
                                  <m:ctrlPr>
                                    <a:rPr lang="zh-CN" altLang="zh-CN" sz="2400" b="1" i="1">
                                      <a:solidFill>
                                        <a:srgbClr val="0070C0"/>
                                      </a:solidFill>
                                      <a:latin typeface="Cambria Math" panose="02040503050406030204" pitchFamily="18" charset="0"/>
                                      <a:ea typeface="微软雅黑" panose="020B0503020204020204" pitchFamily="34" charset="-122"/>
                                      <a:cs typeface="Arial" panose="020B0604020202020204" pitchFamily="34" charset="0"/>
                                    </a:rPr>
                                  </m:ctrlPr>
                                </m:dPr>
                                <m:e>
                                  <m:sSub>
                                    <m:sSubPr>
                                      <m:ctrlPr>
                                        <a:rPr lang="zh-CN" altLang="zh-CN" sz="2400" b="1" i="1">
                                          <a:solidFill>
                                            <a:srgbClr val="0070C0"/>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400" b="1">
                                          <a:solidFill>
                                            <a:srgbClr val="0070C0"/>
                                          </a:solidFill>
                                          <a:latin typeface="Cambria Math"/>
                                          <a:ea typeface="微软雅黑" panose="020B0503020204020204" pitchFamily="34" charset="-122"/>
                                          <a:cs typeface="Arial" panose="020B0604020202020204" pitchFamily="34" charset="0"/>
                                        </a:rPr>
                                        <m:t>𝐵</m:t>
                                      </m:r>
                                    </m:e>
                                    <m:sub>
                                      <m:r>
                                        <a:rPr lang="en-US" altLang="zh-CN" sz="2400" b="1">
                                          <a:solidFill>
                                            <a:srgbClr val="0070C0"/>
                                          </a:solidFill>
                                          <a:latin typeface="Cambria Math"/>
                                          <a:ea typeface="微软雅黑" panose="020B0503020204020204" pitchFamily="34" charset="-122"/>
                                          <a:cs typeface="Arial" panose="020B0604020202020204" pitchFamily="34" charset="0"/>
                                        </a:rPr>
                                        <m:t>𝑗</m:t>
                                      </m:r>
                                    </m:sub>
                                  </m:sSub>
                                </m:e>
                              </m:d>
                            </m:e>
                          </m:nary>
                        </m:den>
                      </m:f>
                      <m:r>
                        <a:rPr lang="en-US" altLang="zh-CN" sz="2400" b="1">
                          <a:solidFill>
                            <a:srgbClr val="0070C0"/>
                          </a:solidFill>
                          <a:latin typeface="Cambria Math"/>
                          <a:ea typeface="微软雅黑" panose="020B0503020204020204" pitchFamily="34" charset="-122"/>
                          <a:cs typeface="Arial" panose="020B0604020202020204" pitchFamily="34" charset="0"/>
                        </a:rPr>
                        <m:t>,</m:t>
                      </m:r>
                      <m:r>
                        <a:rPr lang="en-US" altLang="zh-CN" sz="2400" b="1">
                          <a:solidFill>
                            <a:srgbClr val="0070C0"/>
                          </a:solidFill>
                          <a:latin typeface="Cambria Math"/>
                          <a:ea typeface="微软雅黑" panose="020B0503020204020204" pitchFamily="34" charset="-122"/>
                          <a:cs typeface="Arial" panose="020B0604020202020204" pitchFamily="34" charset="0"/>
                        </a:rPr>
                        <m:t>𝑖</m:t>
                      </m:r>
                      <m:r>
                        <a:rPr lang="en-US" altLang="zh-CN" sz="2400" b="1">
                          <a:solidFill>
                            <a:srgbClr val="0070C0"/>
                          </a:solidFill>
                          <a:latin typeface="Cambria Math"/>
                          <a:ea typeface="微软雅黑" panose="020B0503020204020204" pitchFamily="34" charset="-122"/>
                          <a:cs typeface="Arial" panose="020B0604020202020204" pitchFamily="34" charset="0"/>
                        </a:rPr>
                        <m:t>=1,2,…,</m:t>
                      </m:r>
                      <m:r>
                        <a:rPr lang="en-US" altLang="zh-CN" sz="2400" b="1">
                          <a:solidFill>
                            <a:srgbClr val="0070C0"/>
                          </a:solidFill>
                          <a:latin typeface="Cambria Math"/>
                          <a:ea typeface="微软雅黑" panose="020B0503020204020204" pitchFamily="34" charset="-122"/>
                          <a:cs typeface="Arial" panose="020B0604020202020204" pitchFamily="34" charset="0"/>
                        </a:rPr>
                        <m:t>𝑛</m:t>
                      </m:r>
                    </m:oMath>
                  </m:oMathPara>
                </a14:m>
                <a:endParaRPr lang="en-US" altLang="zh-CN" sz="2400" b="1" dirty="0">
                  <a:solidFill>
                    <a:srgbClr val="0070C0"/>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buNone/>
                </a:pPr>
                <a:r>
                  <a:rPr lang="zh-CN" altLang="zh-CN" sz="2400" b="1" dirty="0">
                    <a:solidFill>
                      <a:srgbClr val="0070C0"/>
                    </a:solidFill>
                    <a:latin typeface="Arial" panose="020B0604020202020204" pitchFamily="34" charset="0"/>
                    <a:ea typeface="微软雅黑" panose="020B0503020204020204" pitchFamily="34" charset="-122"/>
                    <a:cs typeface="Arial" panose="020B0604020202020204" pitchFamily="34" charset="0"/>
                  </a:rPr>
                  <a:t>对于给定的训练数据集，朴素贝叶斯法首先基于特征条件独立假定</a:t>
                </a:r>
                <a:r>
                  <a:rPr lang="en-US" altLang="zh-CN" sz="2400" b="1" dirty="0">
                    <a:solidFill>
                      <a:srgbClr val="0070C0"/>
                    </a:solidFill>
                    <a:latin typeface="Arial" panose="020B0604020202020204" pitchFamily="34" charset="0"/>
                    <a:ea typeface="微软雅黑" panose="020B0503020204020204" pitchFamily="34" charset="-122"/>
                    <a:cs typeface="Arial" panose="020B0604020202020204" pitchFamily="34" charset="0"/>
                  </a:rPr>
                  <a:t>,</a:t>
                </a:r>
                <a:r>
                  <a:rPr lang="zh-CN" altLang="zh-CN" sz="2400" b="1" dirty="0">
                    <a:solidFill>
                      <a:srgbClr val="0070C0"/>
                    </a:solidFill>
                    <a:latin typeface="Arial" panose="020B0604020202020204" pitchFamily="34" charset="0"/>
                    <a:ea typeface="微软雅黑" panose="020B0503020204020204" pitchFamily="34" charset="-122"/>
                    <a:cs typeface="Arial" panose="020B0604020202020204" pitchFamily="34" charset="0"/>
                  </a:rPr>
                  <a:t>从由实例和标签组成的样本集中学习到联合概率分布模型，然后基于此概率模型，对给定的实例</a:t>
                </a:r>
                <a14:m>
                  <m:oMath xmlns:m="http://schemas.openxmlformats.org/officeDocument/2006/math">
                    <m:r>
                      <a:rPr lang="en-US" altLang="zh-CN" sz="2400" b="1">
                        <a:solidFill>
                          <a:srgbClr val="0070C0"/>
                        </a:solidFill>
                        <a:latin typeface="Cambria Math"/>
                        <a:ea typeface="微软雅黑" panose="020B0503020204020204" pitchFamily="34" charset="-122"/>
                        <a:cs typeface="Arial" panose="020B0604020202020204" pitchFamily="34" charset="0"/>
                      </a:rPr>
                      <m:t>𝒙</m:t>
                    </m:r>
                  </m:oMath>
                </a14:m>
                <a:r>
                  <a:rPr lang="zh-CN" altLang="zh-CN" sz="2400" b="1" dirty="0">
                    <a:solidFill>
                      <a:srgbClr val="0070C0"/>
                    </a:solidFill>
                    <a:latin typeface="Arial" panose="020B0604020202020204" pitchFamily="34" charset="0"/>
                    <a:ea typeface="微软雅黑" panose="020B0503020204020204" pitchFamily="34" charset="-122"/>
                    <a:cs typeface="Arial" panose="020B0604020202020204" pitchFamily="34" charset="0"/>
                  </a:rPr>
                  <a:t>，利用贝叶斯公式求出后验概率最大的预测值</a:t>
                </a:r>
                <a14:m>
                  <m:oMath xmlns:m="http://schemas.openxmlformats.org/officeDocument/2006/math">
                    <m:r>
                      <a:rPr lang="en-US" altLang="zh-CN" sz="2400" b="1">
                        <a:solidFill>
                          <a:srgbClr val="0070C0"/>
                        </a:solidFill>
                        <a:latin typeface="Cambria Math"/>
                        <a:ea typeface="微软雅黑" panose="020B0503020204020204" pitchFamily="34" charset="-122"/>
                        <a:cs typeface="Arial" panose="020B0604020202020204" pitchFamily="34" charset="0"/>
                      </a:rPr>
                      <m:t>𝑦</m:t>
                    </m:r>
                  </m:oMath>
                </a14:m>
                <a:r>
                  <a:rPr lang="zh-CN" altLang="zh-CN" sz="2400" b="1" dirty="0">
                    <a:solidFill>
                      <a:srgbClr val="0070C0"/>
                    </a:solidFill>
                    <a:latin typeface="Arial" panose="020B0604020202020204" pitchFamily="34" charset="0"/>
                    <a:ea typeface="微软雅黑" panose="020B0503020204020204" pitchFamily="34" charset="-122"/>
                    <a:cs typeface="Arial" panose="020B0604020202020204" pitchFamily="34" charset="0"/>
                  </a:rPr>
                  <a:t>。</a:t>
                </a:r>
                <a14:m>
                  <m:oMath xmlns:m="http://schemas.openxmlformats.org/officeDocument/2006/math">
                    <m:r>
                      <a:rPr lang="en-US" altLang="zh-CN" sz="2400" b="1">
                        <a:solidFill>
                          <a:srgbClr val="0070C0"/>
                        </a:solidFill>
                        <a:latin typeface="Cambria Math"/>
                        <a:ea typeface="微软雅黑" panose="020B0503020204020204" pitchFamily="34" charset="-122"/>
                        <a:cs typeface="Arial" panose="020B0604020202020204" pitchFamily="34" charset="0"/>
                      </a:rPr>
                      <m:t>𝑦</m:t>
                    </m:r>
                  </m:oMath>
                </a14:m>
                <a:r>
                  <a:rPr lang="zh-CN" altLang="zh-CN" sz="2400" b="1" dirty="0">
                    <a:solidFill>
                      <a:srgbClr val="0070C0"/>
                    </a:solidFill>
                    <a:latin typeface="Arial" panose="020B0604020202020204" pitchFamily="34" charset="0"/>
                    <a:ea typeface="微软雅黑" panose="020B0503020204020204" pitchFamily="34" charset="-122"/>
                    <a:cs typeface="Arial" panose="020B0604020202020204" pitchFamily="34" charset="0"/>
                  </a:rPr>
                  <a:t>可看作</a:t>
                </a:r>
                <a14:m>
                  <m:oMath xmlns:m="http://schemas.openxmlformats.org/officeDocument/2006/math">
                    <m:r>
                      <a:rPr lang="en-US" altLang="zh-CN" sz="2400" b="1">
                        <a:solidFill>
                          <a:srgbClr val="0070C0"/>
                        </a:solidFill>
                        <a:latin typeface="Cambria Math"/>
                        <a:ea typeface="微软雅黑" panose="020B0503020204020204" pitchFamily="34" charset="-122"/>
                        <a:cs typeface="Arial" panose="020B0604020202020204" pitchFamily="34" charset="0"/>
                      </a:rPr>
                      <m:t>𝒙</m:t>
                    </m:r>
                  </m:oMath>
                </a14:m>
                <a:r>
                  <a:rPr lang="zh-CN" altLang="zh-CN" sz="2400" b="1" dirty="0">
                    <a:solidFill>
                      <a:srgbClr val="0070C0"/>
                    </a:solidFill>
                    <a:latin typeface="Arial" panose="020B0604020202020204" pitchFamily="34" charset="0"/>
                    <a:ea typeface="微软雅黑" panose="020B0503020204020204" pitchFamily="34" charset="-122"/>
                    <a:cs typeface="Arial" panose="020B0604020202020204" pitchFamily="34" charset="0"/>
                  </a:rPr>
                  <a:t>所属分类的编号。</a:t>
                </a:r>
                <a:endParaRPr lang="en-US" altLang="zh-CN" sz="2400" b="1" dirty="0">
                  <a:solidFill>
                    <a:srgbClr val="0070C0"/>
                  </a:solidFill>
                  <a:latin typeface="Arial" panose="020B0604020202020204" pitchFamily="34" charset="0"/>
                  <a:ea typeface="微软雅黑" panose="020B0503020204020204" pitchFamily="34" charset="-122"/>
                  <a:cs typeface="Arial" panose="020B0604020202020204" pitchFamily="34" charset="0"/>
                </a:endParaRPr>
              </a:p>
            </p:txBody>
          </p:sp>
        </mc:Choice>
        <mc:Fallback xmlns="">
          <p:sp>
            <p:nvSpPr>
              <p:cNvPr id="20" name="Content Placeholder 2"/>
              <p:cNvSpPr txBox="1">
                <a:spLocks noRot="1" noChangeAspect="1" noMove="1" noResize="1" noEditPoints="1" noAdjustHandles="1" noChangeArrowheads="1" noChangeShapeType="1" noTextEdit="1"/>
              </p:cNvSpPr>
              <p:nvPr/>
            </p:nvSpPr>
            <p:spPr>
              <a:xfrm>
                <a:off x="411481" y="681693"/>
                <a:ext cx="8330184" cy="5773971"/>
              </a:xfrm>
              <a:prstGeom prst="rect">
                <a:avLst/>
              </a:prstGeom>
              <a:blipFill rotWithShape="1">
                <a:blip r:embed="rId3"/>
                <a:stretch>
                  <a:fillRect l="-1171" r="-4758"/>
                </a:stretch>
              </a:blipFill>
            </p:spPr>
            <p:txBody>
              <a:bodyPr/>
              <a:lstStyle/>
              <a:p>
                <a:r>
                  <a:rPr lang="zh-CN" altLang="en-US">
                    <a:noFill/>
                  </a:rPr>
                  <a:t> </a:t>
                </a:r>
                <a:endParaRPr lang="zh-CN" altLang="en-US">
                  <a:noFill/>
                </a:endParaRPr>
              </a:p>
            </p:txBody>
          </p:sp>
        </mc:Fallback>
      </mc:AlternateContent>
      <p:sp>
        <p:nvSpPr>
          <p:cNvPr id="41" name="文本框 2"/>
          <p:cNvSpPr txBox="1"/>
          <p:nvPr/>
        </p:nvSpPr>
        <p:spPr>
          <a:xfrm>
            <a:off x="0" y="158473"/>
            <a:ext cx="9144000" cy="523220"/>
          </a:xfrm>
          <a:prstGeom prst="rect">
            <a:avLst/>
          </a:prstGeom>
          <a:noFill/>
        </p:spPr>
        <p:txBody>
          <a:bodyPr wrap="square" rtlCol="0">
            <a:spAutoFit/>
          </a:bodyPr>
          <a:lstStyle/>
          <a:p>
            <a:pPr algn="ctr" defTabSz="1218565"/>
            <a:r>
              <a:rPr lang="en-US" altLang="zh-CN" sz="2800" b="1" dirty="0">
                <a:solidFill>
                  <a:srgbClr val="0070C0"/>
                </a:solidFill>
                <a:latin typeface="微软雅黑" panose="020B0503020204020204" pitchFamily="34" charset="-122"/>
                <a:ea typeface="微软雅黑" panose="020B0503020204020204" pitchFamily="34" charset="-122"/>
              </a:rPr>
              <a:t>6.3 </a:t>
            </a:r>
            <a:r>
              <a:rPr lang="zh-CN" altLang="en-US" sz="2800" b="1" dirty="0">
                <a:solidFill>
                  <a:srgbClr val="0070C0"/>
                </a:solidFill>
                <a:latin typeface="微软雅黑" panose="020B0503020204020204" pitchFamily="34" charset="-122"/>
                <a:ea typeface="微软雅黑" panose="020B0503020204020204" pitchFamily="34" charset="-122"/>
              </a:rPr>
              <a:t>朴素贝叶斯分类</a:t>
            </a:r>
          </a:p>
        </p:txBody>
      </p:sp>
      <p:sp>
        <p:nvSpPr>
          <p:cNvPr id="4" name="灯片编号占位符 1"/>
          <p:cNvSpPr txBox="1"/>
          <p:nvPr/>
        </p:nvSpPr>
        <p:spPr>
          <a:xfrm>
            <a:off x="6791621" y="6464141"/>
            <a:ext cx="2133600" cy="273844"/>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1BEBC7A-FD02-486B-81B5-A845787C689C}" type="slidenum">
              <a:rPr lang="zh-CN" altLang="en-US" sz="1600" smtClean="0"/>
              <a:t>15</a:t>
            </a:fld>
            <a:endParaRPr lang="zh-CN" altLang="en-US" sz="1600" dirty="0"/>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5" name="Rectangle 1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7"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Tree>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0" name="Content Placeholder 2"/>
              <p:cNvSpPr txBox="1"/>
              <p:nvPr/>
            </p:nvSpPr>
            <p:spPr>
              <a:xfrm>
                <a:off x="411481" y="681693"/>
                <a:ext cx="8330184" cy="5773971"/>
              </a:xfrm>
              <a:prstGeom prst="rect">
                <a:avLst/>
              </a:prstGeom>
            </p:spPr>
            <p:txBody>
              <a:bodyPr vert="horz" lIns="91392" tIns="45696" rIns="91392" bIns="45696"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50000"/>
                  </a:lnSpc>
                  <a:spcBef>
                    <a:spcPts val="0"/>
                  </a:spcBef>
                  <a:buNone/>
                </a:pPr>
                <a:r>
                  <a:rPr lang="zh-CN" altLang="en-US" sz="2400" b="1" dirty="0">
                    <a:solidFill>
                      <a:srgbClr val="0070C0"/>
                    </a:solidFill>
                    <a:latin typeface="Arial" panose="020B0604020202020204" pitchFamily="34" charset="0"/>
                    <a:ea typeface="微软雅黑" panose="020B0503020204020204" pitchFamily="34" charset="-122"/>
                    <a:cs typeface="Arial" panose="020B0604020202020204" pitchFamily="34" charset="0"/>
                  </a:rPr>
                  <a:t>先验概率</a:t>
                </a:r>
                <a:endParaRPr lang="en-US" altLang="zh-CN" sz="24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设样本集为</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𝐒</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d>
                      <m:dPr>
                        <m:begChr m:val="{"/>
                        <m:endChr m:val="}"/>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𝒔</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𝒔</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𝒔</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𝑚</m:t>
                            </m:r>
                          </m:sub>
                        </m:sSub>
                      </m:e>
                    </m:d>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，每个样本</a:t>
                </a:r>
                <a14:m>
                  <m:oMath xmlns:m="http://schemas.openxmlformats.org/officeDocument/2006/math">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𝒔</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𝑦</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e>
                    </m:d>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包括一个实例</a:t>
                </a:r>
                <a14:m>
                  <m:oMath xmlns:m="http://schemas.openxmlformats.org/officeDocument/2006/math">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和一个标签</a:t>
                </a:r>
                <a14:m>
                  <m:oMath xmlns:m="http://schemas.openxmlformats.org/officeDocument/2006/math">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𝑦</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。标签</a:t>
                </a:r>
                <a14:m>
                  <m:oMath xmlns:m="http://schemas.openxmlformats.org/officeDocument/2006/math">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𝑦</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有</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𝑘</m:t>
                    </m:r>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种取值</a:t>
                </a:r>
                <a14:m>
                  <m:oMath xmlns:m="http://schemas.openxmlformats.org/officeDocument/2006/math">
                    <m:d>
                      <m:dPr>
                        <m:begChr m:val="{"/>
                        <m:endChr m:val="}"/>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Sup>
                          <m:sSub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𝑦</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e>
                            </m:d>
                          </m:sup>
                        </m:sSub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Sup>
                          <m:sSub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𝑦</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e>
                            </m:d>
                          </m:sup>
                        </m:sSub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Sup>
                          <m:sSub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𝑦</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𝑘</m:t>
                                </m:r>
                              </m:e>
                            </m:d>
                          </m:sup>
                        </m:sSubSup>
                      </m:e>
                    </m:d>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𝑃</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𝑋</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𝑌</m:t>
                        </m:r>
                      </m:e>
                    </m:d>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是输入随机变量</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𝑋</m:t>
                    </m:r>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和输出随机变量</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𝑌</m:t>
                    </m:r>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的联合概率分布。</a:t>
                </a: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对某一标签值</a:t>
                </a:r>
                <a14:m>
                  <m:oMath xmlns:m="http://schemas.openxmlformats.org/officeDocument/2006/math">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𝑦</m:t>
                        </m:r>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𝑙</m:t>
                            </m:r>
                          </m:e>
                        </m:d>
                      </m:sup>
                    </m:sSup>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，其先验概率为</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𝑃</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𝑌</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𝑦</m:t>
                            </m:r>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𝑙</m:t>
                                </m:r>
                              </m:e>
                            </m:d>
                          </m:sup>
                        </m:sSup>
                      </m:e>
                    </m:d>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。在标签取值</a:t>
                </a:r>
                <a14:m>
                  <m:oMath xmlns:m="http://schemas.openxmlformats.org/officeDocument/2006/math">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𝑦</m:t>
                        </m:r>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𝑙</m:t>
                            </m:r>
                          </m:e>
                        </m:d>
                      </m:sup>
                    </m:sSup>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时</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𝑋</m:t>
                    </m:r>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为某一</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的条件概率为</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𝑃</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𝑋</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𝑌</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𝑦</m:t>
                            </m:r>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𝑙</m:t>
                                </m:r>
                              </m:e>
                            </m:d>
                          </m:sup>
                        </m:sSup>
                      </m:e>
                    </m:d>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，这里，</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𝑥</m:t>
                            </m:r>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e>
                            </m:d>
                          </m:sup>
                        </m:s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𝑥</m:t>
                            </m:r>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𝑛</m:t>
                                </m:r>
                              </m:e>
                            </m:d>
                          </m:sup>
                        </m:sSup>
                      </m:e>
                    </m:d>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表示</a:t>
                </a:r>
                <a14:m>
                  <m:oMath xmlns:m="http://schemas.openxmlformats.org/officeDocument/2006/math">
                    <m:r>
                      <a:rPr lang="zh-CN"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 </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𝑋</m:t>
                    </m:r>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的任何一个可能取值，如果</a:t>
                </a:r>
                <a14:m>
                  <m:oMath xmlns:m="http://schemas.openxmlformats.org/officeDocument/2006/math">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𝑥</m:t>
                        </m:r>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𝑗</m:t>
                            </m:r>
                          </m:e>
                        </m:d>
                      </m:sup>
                    </m:sSup>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有</a:t>
                </a:r>
                <a14:m>
                  <m:oMath xmlns:m="http://schemas.openxmlformats.org/officeDocument/2006/math">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𝑆</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𝑗</m:t>
                        </m:r>
                      </m:sub>
                    </m:sSub>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个可能取值，那么</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就有</a:t>
                </a:r>
                <a14:m>
                  <m:oMath xmlns:m="http://schemas.openxmlformats.org/officeDocument/2006/math">
                    <m:nary>
                      <m:naryPr>
                        <m:chr m:val="∏"/>
                        <m:limLoc m:val="undOv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naryPr>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𝑗</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ub>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𝑛</m:t>
                        </m:r>
                      </m:sup>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𝑆</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𝑗</m:t>
                            </m:r>
                          </m:sub>
                        </m:sSub>
                      </m:e>
                    </m:nary>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个可能的取值。 </a:t>
                </a: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endPar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p:txBody>
          </p:sp>
        </mc:Choice>
        <mc:Fallback xmlns="">
          <p:sp>
            <p:nvSpPr>
              <p:cNvPr id="20" name="Content Placeholder 2"/>
              <p:cNvSpPr txBox="1">
                <a:spLocks noRot="1" noChangeAspect="1" noMove="1" noResize="1" noEditPoints="1" noAdjustHandles="1" noChangeArrowheads="1" noChangeShapeType="1" noTextEdit="1"/>
              </p:cNvSpPr>
              <p:nvPr/>
            </p:nvSpPr>
            <p:spPr>
              <a:xfrm>
                <a:off x="411481" y="681693"/>
                <a:ext cx="8330184" cy="5773971"/>
              </a:xfrm>
              <a:prstGeom prst="rect">
                <a:avLst/>
              </a:prstGeom>
              <a:blipFill rotWithShape="1">
                <a:blip r:embed="rId3"/>
                <a:stretch>
                  <a:fillRect l="-1171"/>
                </a:stretch>
              </a:blipFill>
            </p:spPr>
            <p:txBody>
              <a:bodyPr/>
              <a:lstStyle/>
              <a:p>
                <a:r>
                  <a:rPr lang="zh-CN" altLang="en-US">
                    <a:noFill/>
                  </a:rPr>
                  <a:t> </a:t>
                </a:r>
                <a:endParaRPr lang="zh-CN" altLang="en-US">
                  <a:noFill/>
                </a:endParaRPr>
              </a:p>
            </p:txBody>
          </p:sp>
        </mc:Fallback>
      </mc:AlternateContent>
      <p:sp>
        <p:nvSpPr>
          <p:cNvPr id="41" name="文本框 2"/>
          <p:cNvSpPr txBox="1"/>
          <p:nvPr/>
        </p:nvSpPr>
        <p:spPr>
          <a:xfrm>
            <a:off x="0" y="158473"/>
            <a:ext cx="9144000" cy="523220"/>
          </a:xfrm>
          <a:prstGeom prst="rect">
            <a:avLst/>
          </a:prstGeom>
          <a:noFill/>
        </p:spPr>
        <p:txBody>
          <a:bodyPr wrap="square" rtlCol="0">
            <a:spAutoFit/>
          </a:bodyPr>
          <a:lstStyle/>
          <a:p>
            <a:pPr algn="ctr" defTabSz="1218565"/>
            <a:r>
              <a:rPr lang="en-US" altLang="zh-CN" sz="2800" b="1" dirty="0">
                <a:solidFill>
                  <a:srgbClr val="0070C0"/>
                </a:solidFill>
                <a:latin typeface="微软雅黑" panose="020B0503020204020204" pitchFamily="34" charset="-122"/>
                <a:ea typeface="微软雅黑" panose="020B0503020204020204" pitchFamily="34" charset="-122"/>
              </a:rPr>
              <a:t>6.3.1 </a:t>
            </a:r>
            <a:r>
              <a:rPr lang="zh-CN" altLang="en-US" sz="2800" b="1" dirty="0">
                <a:solidFill>
                  <a:srgbClr val="0070C0"/>
                </a:solidFill>
                <a:latin typeface="微软雅黑" panose="020B0503020204020204" pitchFamily="34" charset="-122"/>
                <a:ea typeface="微软雅黑" panose="020B0503020204020204" pitchFamily="34" charset="-122"/>
              </a:rPr>
              <a:t>条件概率估计难题</a:t>
            </a:r>
          </a:p>
        </p:txBody>
      </p:sp>
      <p:sp>
        <p:nvSpPr>
          <p:cNvPr id="4" name="灯片编号占位符 1"/>
          <p:cNvSpPr txBox="1"/>
          <p:nvPr/>
        </p:nvSpPr>
        <p:spPr>
          <a:xfrm>
            <a:off x="6791621" y="6464141"/>
            <a:ext cx="2133600" cy="273844"/>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1BEBC7A-FD02-486B-81B5-A845787C689C}" type="slidenum">
              <a:rPr lang="zh-CN" altLang="en-US" sz="1600" smtClean="0"/>
              <a:t>16</a:t>
            </a:fld>
            <a:endParaRPr lang="zh-CN" altLang="en-US" sz="1600" dirty="0"/>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5" name="Rectangle 1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7"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Tree>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0" name="Content Placeholder 2"/>
              <p:cNvSpPr txBox="1"/>
              <p:nvPr/>
            </p:nvSpPr>
            <p:spPr>
              <a:xfrm>
                <a:off x="411481" y="681693"/>
                <a:ext cx="8330184" cy="5773971"/>
              </a:xfrm>
              <a:prstGeom prst="rect">
                <a:avLst/>
              </a:prstGeom>
            </p:spPr>
            <p:txBody>
              <a:bodyPr vert="horz" lIns="91392" tIns="45696" rIns="91392" bIns="45696"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50000"/>
                  </a:lnSpc>
                  <a:spcBef>
                    <a:spcPts val="0"/>
                  </a:spcBef>
                  <a:buNone/>
                </a:pPr>
                <a:r>
                  <a:rPr lang="zh-CN" altLang="en-US" sz="2400" b="1" dirty="0">
                    <a:solidFill>
                      <a:srgbClr val="0070C0"/>
                    </a:solidFill>
                    <a:latin typeface="Arial" panose="020B0604020202020204" pitchFamily="34" charset="0"/>
                    <a:ea typeface="微软雅黑" panose="020B0503020204020204" pitchFamily="34" charset="-122"/>
                    <a:cs typeface="Arial" panose="020B0604020202020204" pitchFamily="34" charset="0"/>
                  </a:rPr>
                  <a:t>后验概率</a:t>
                </a:r>
                <a:endParaRPr lang="en-US" altLang="zh-CN" sz="24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后验概率：</a:t>
                </a: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spcBef>
                    <a:spcPts val="0"/>
                  </a:spcBef>
                  <a:buNone/>
                </a:pPr>
                <a14:m>
                  <m:oMathPara xmlns:m="http://schemas.openxmlformats.org/officeDocument/2006/math">
                    <m:oMathParaPr>
                      <m:jc m:val="centerGroup"/>
                    </m:oMathParaPr>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𝑃</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𝑌</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𝑦</m:t>
                              </m:r>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𝑙</m:t>
                                  </m:r>
                                </m:e>
                              </m:d>
                            </m:sup>
                          </m:sSup>
                        </m:e>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𝑋</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d>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f>
                        <m:f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Pr>
                        <m:num>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𝑃</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𝑋</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𝑌</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𝑦</m:t>
                                  </m:r>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𝑙</m:t>
                                      </m:r>
                                    </m:e>
                                  </m:d>
                                </m:sup>
                              </m:sSup>
                            </m:e>
                          </m:d>
                        </m:num>
                        <m:den>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𝑃</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𝑋</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d>
                        </m:den>
                      </m:f>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f>
                        <m:f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Pr>
                        <m:num>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𝑃</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𝑋</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𝑌</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𝑦</m:t>
                                  </m:r>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𝑙</m:t>
                                      </m:r>
                                    </m:e>
                                  </m:d>
                                </m:sup>
                              </m:sSup>
                            </m:e>
                          </m:d>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𝑃</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𝑌</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𝑦</m:t>
                                  </m:r>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𝑙</m:t>
                                      </m:r>
                                    </m:e>
                                  </m:d>
                                </m:sup>
                              </m:sSup>
                            </m:e>
                          </m:d>
                        </m:num>
                        <m:den>
                          <m:nary>
                            <m:naryPr>
                              <m:chr m:val="∑"/>
                              <m:limLoc m:val="undOv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naryPr>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𝑗</m:t>
                              </m:r>
                            </m:sub>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𝑘</m:t>
                              </m:r>
                            </m:sup>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𝑃</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𝑋</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𝑌</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𝑦</m:t>
                                      </m:r>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𝑗</m:t>
                                          </m:r>
                                        </m:e>
                                      </m:d>
                                    </m:sup>
                                  </m:sSup>
                                </m:e>
                              </m:d>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𝑃</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𝑌</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𝑦</m:t>
                                      </m:r>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𝑗</m:t>
                                          </m:r>
                                        </m:e>
                                      </m:d>
                                    </m:sup>
                                  </m:sSup>
                                </m:e>
                              </m:d>
                            </m:e>
                          </m:nary>
                        </m:den>
                      </m:f>
                    </m:oMath>
                  </m:oMathPara>
                </a14:m>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对某一输入</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𝑥</m:t>
                            </m:r>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e>
                            </m:d>
                          </m:sup>
                        </m:s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𝑥</m:t>
                            </m:r>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𝑛</m:t>
                                </m:r>
                              </m:e>
                            </m:d>
                          </m:sup>
                        </m:sSup>
                      </m:e>
                    </m:d>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，模型输出预测值</a:t>
                </a:r>
                <a14:m>
                  <m:oMath xmlns:m="http://schemas.openxmlformats.org/officeDocument/2006/math">
                    <m:acc>
                      <m:accPr>
                        <m:chr m:val="̂"/>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acc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𝑦</m:t>
                        </m:r>
                      </m:e>
                    </m:acc>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是使上式最大的</a:t>
                </a:r>
                <a14:m>
                  <m:oMath xmlns:m="http://schemas.openxmlformats.org/officeDocument/2006/math">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𝑦</m:t>
                        </m:r>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𝑙</m:t>
                            </m:r>
                          </m:e>
                        </m:d>
                      </m:sup>
                    </m:sSup>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a:t>
                </a: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spcBef>
                    <a:spcPts val="0"/>
                  </a:spcBef>
                  <a:buNone/>
                </a:pPr>
                <a14:m>
                  <m:oMath xmlns:m="http://schemas.openxmlformats.org/officeDocument/2006/math">
                    <m:acc>
                      <m:accPr>
                        <m:chr m:val="̂"/>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acc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𝑦</m:t>
                        </m:r>
                      </m:e>
                    </m:acc>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m:rPr>
                        <m:sty m:val="p"/>
                      </m:rP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arg</m:t>
                    </m:r>
                    <m:func>
                      <m:func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uncPr>
                      <m:fName>
                        <m:limLow>
                          <m:limLow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limLowPr>
                          <m:e>
                            <m:r>
                              <m:rPr>
                                <m:sty m:val="p"/>
                              </m:rP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max</m:t>
                            </m:r>
                          </m:e>
                          <m:lim>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𝑦</m:t>
                                </m:r>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𝑙</m:t>
                                    </m:r>
                                  </m:e>
                                </m:d>
                              </m:sup>
                            </m:sSup>
                          </m:lim>
                        </m:limLow>
                      </m:fName>
                      <m:e>
                        <m:f>
                          <m:f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Pr>
                          <m:num>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𝑃</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𝑋</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𝑌</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𝑦</m:t>
                                    </m:r>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𝑙</m:t>
                                        </m:r>
                                      </m:e>
                                    </m:d>
                                  </m:sup>
                                </m:sSup>
                              </m:e>
                            </m:d>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𝑃</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𝑌</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𝑦</m:t>
                                    </m:r>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𝑙</m:t>
                                        </m:r>
                                      </m:e>
                                    </m:d>
                                  </m:sup>
                                </m:sSup>
                              </m:e>
                            </m:d>
                          </m:num>
                          <m:den>
                            <m:nary>
                              <m:naryPr>
                                <m:chr m:val="∑"/>
                                <m:limLoc m:val="undOv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naryPr>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𝑗</m:t>
                                </m:r>
                              </m:sub>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𝑘</m:t>
                                </m:r>
                              </m:sup>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𝑃</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𝑋</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𝑌</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𝑦</m:t>
                                        </m:r>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𝑗</m:t>
                                            </m:r>
                                          </m:e>
                                        </m:d>
                                      </m:sup>
                                    </m:sSup>
                                  </m:e>
                                </m:d>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𝑃</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𝑌</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𝑦</m:t>
                                        </m:r>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𝑗</m:t>
                                            </m:r>
                                          </m:e>
                                        </m:d>
                                      </m:sup>
                                    </m:sSup>
                                  </m:e>
                                </m:d>
                              </m:e>
                            </m:nary>
                          </m:den>
                        </m:f>
                      </m:e>
                    </m:func>
                  </m:oMath>
                </a14:m>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 </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m:rPr>
                        <m:sty m:val="p"/>
                      </m:rP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arg</m:t>
                    </m:r>
                    <m:func>
                      <m:func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uncPr>
                      <m:fName>
                        <m:limLow>
                          <m:limLow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limLowPr>
                          <m:e>
                            <m:r>
                              <m:rPr>
                                <m:sty m:val="p"/>
                              </m:rP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max</m:t>
                            </m:r>
                          </m:e>
                          <m:lim>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𝑦</m:t>
                                </m:r>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𝑙</m:t>
                                    </m:r>
                                  </m:e>
                                </m:d>
                              </m:sup>
                            </m:sSup>
                          </m:lim>
                        </m:limLow>
                      </m:fName>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𝑃</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𝑋</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𝑌</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𝑦</m:t>
                                </m:r>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𝑙</m:t>
                                    </m:r>
                                  </m:e>
                                </m:d>
                              </m:sup>
                            </m:sSup>
                          </m:e>
                        </m:d>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𝑃</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𝑌</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𝑦</m:t>
                                </m:r>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𝑙</m:t>
                                    </m:r>
                                  </m:e>
                                </m:d>
                              </m:sup>
                            </m:sSup>
                          </m:e>
                        </m:d>
                      </m:e>
                    </m:func>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m:rPr>
                        <m:sty m:val="p"/>
                      </m:rP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arg</m:t>
                    </m:r>
                    <m:func>
                      <m:func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uncPr>
                      <m:fName>
                        <m:limLow>
                          <m:limLow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limLowPr>
                          <m:e>
                            <m:r>
                              <m:rPr>
                                <m:sty m:val="p"/>
                              </m:rP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max</m:t>
                            </m:r>
                          </m:e>
                          <m:lim>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𝑦</m:t>
                                </m:r>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𝑙</m:t>
                                    </m:r>
                                  </m:e>
                                </m:d>
                              </m:sup>
                            </m:sSup>
                          </m:lim>
                        </m:limLow>
                      </m:fName>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𝑃</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𝑋</m:t>
                                </m:r>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e>
                                </m:d>
                              </m:sup>
                            </m:s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𝑥</m:t>
                                </m:r>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e>
                                </m:d>
                              </m:sup>
                            </m:s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 </m:t>
                            </m:r>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𝑋</m:t>
                                </m:r>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e>
                                </m:d>
                              </m:sup>
                            </m:s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𝑥</m:t>
                                </m:r>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e>
                                </m:d>
                              </m:sup>
                            </m:s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𝑋</m:t>
                                </m:r>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𝑛</m:t>
                                    </m:r>
                                  </m:e>
                                </m:d>
                              </m:sup>
                            </m:s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𝑥</m:t>
                                </m:r>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𝑛</m:t>
                                    </m:r>
                                  </m:e>
                                </m:d>
                              </m:sup>
                            </m:s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𝑌</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𝑦</m:t>
                                </m:r>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𝑙</m:t>
                                    </m:r>
                                  </m:e>
                                </m:d>
                              </m:sup>
                            </m:sSup>
                          </m:e>
                        </m:d>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𝑃</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𝑌</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𝑦</m:t>
                                </m:r>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𝑙</m:t>
                                    </m:r>
                                  </m:e>
                                </m:d>
                              </m:sup>
                            </m:sSup>
                          </m:e>
                        </m:d>
                      </m:e>
                    </m:func>
                  </m:oMath>
                </a14:m>
                <a:endPar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p:txBody>
          </p:sp>
        </mc:Choice>
        <mc:Fallback xmlns="">
          <p:sp>
            <p:nvSpPr>
              <p:cNvPr id="20" name="Content Placeholder 2"/>
              <p:cNvSpPr txBox="1">
                <a:spLocks noRot="1" noChangeAspect="1" noMove="1" noResize="1" noEditPoints="1" noAdjustHandles="1" noChangeArrowheads="1" noChangeShapeType="1" noTextEdit="1"/>
              </p:cNvSpPr>
              <p:nvPr/>
            </p:nvSpPr>
            <p:spPr>
              <a:xfrm>
                <a:off x="411481" y="681693"/>
                <a:ext cx="8330184" cy="5773971"/>
              </a:xfrm>
              <a:prstGeom prst="rect">
                <a:avLst/>
              </a:prstGeom>
              <a:blipFill rotWithShape="1">
                <a:blip r:embed="rId3"/>
                <a:stretch>
                  <a:fillRect l="-1171" r="-73"/>
                </a:stretch>
              </a:blipFill>
            </p:spPr>
            <p:txBody>
              <a:bodyPr/>
              <a:lstStyle/>
              <a:p>
                <a:r>
                  <a:rPr lang="zh-CN" altLang="en-US">
                    <a:noFill/>
                  </a:rPr>
                  <a:t> </a:t>
                </a:r>
                <a:endParaRPr lang="zh-CN" altLang="en-US">
                  <a:noFill/>
                </a:endParaRPr>
              </a:p>
            </p:txBody>
          </p:sp>
        </mc:Fallback>
      </mc:AlternateContent>
      <p:sp>
        <p:nvSpPr>
          <p:cNvPr id="41" name="文本框 2"/>
          <p:cNvSpPr txBox="1"/>
          <p:nvPr/>
        </p:nvSpPr>
        <p:spPr>
          <a:xfrm>
            <a:off x="0" y="158473"/>
            <a:ext cx="9144000" cy="523220"/>
          </a:xfrm>
          <a:prstGeom prst="rect">
            <a:avLst/>
          </a:prstGeom>
          <a:noFill/>
        </p:spPr>
        <p:txBody>
          <a:bodyPr wrap="square" rtlCol="0">
            <a:spAutoFit/>
          </a:bodyPr>
          <a:lstStyle/>
          <a:p>
            <a:pPr algn="ctr" defTabSz="1218565"/>
            <a:r>
              <a:rPr lang="en-US" altLang="zh-CN" sz="2800" b="1" dirty="0">
                <a:solidFill>
                  <a:srgbClr val="0070C0"/>
                </a:solidFill>
                <a:latin typeface="微软雅黑" panose="020B0503020204020204" pitchFamily="34" charset="-122"/>
                <a:ea typeface="微软雅黑" panose="020B0503020204020204" pitchFamily="34" charset="-122"/>
              </a:rPr>
              <a:t>6.3.1 </a:t>
            </a:r>
            <a:r>
              <a:rPr lang="zh-CN" altLang="en-US" sz="2800" b="1" dirty="0">
                <a:solidFill>
                  <a:srgbClr val="0070C0"/>
                </a:solidFill>
                <a:latin typeface="微软雅黑" panose="020B0503020204020204" pitchFamily="34" charset="-122"/>
                <a:ea typeface="微软雅黑" panose="020B0503020204020204" pitchFamily="34" charset="-122"/>
              </a:rPr>
              <a:t>条件概率估计难题</a:t>
            </a:r>
          </a:p>
        </p:txBody>
      </p:sp>
      <p:sp>
        <p:nvSpPr>
          <p:cNvPr id="4" name="灯片编号占位符 1"/>
          <p:cNvSpPr txBox="1"/>
          <p:nvPr/>
        </p:nvSpPr>
        <p:spPr>
          <a:xfrm>
            <a:off x="6791621" y="6464141"/>
            <a:ext cx="2133600" cy="273844"/>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1BEBC7A-FD02-486B-81B5-A845787C689C}" type="slidenum">
              <a:rPr lang="zh-CN" altLang="en-US" sz="1600" smtClean="0"/>
              <a:t>17</a:t>
            </a:fld>
            <a:endParaRPr lang="zh-CN" altLang="en-US" sz="1600" dirty="0"/>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5" name="Rectangle 1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7"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Tree>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0" name="Content Placeholder 2"/>
              <p:cNvSpPr txBox="1"/>
              <p:nvPr/>
            </p:nvSpPr>
            <p:spPr>
              <a:xfrm>
                <a:off x="411481" y="681693"/>
                <a:ext cx="8330184" cy="5773971"/>
              </a:xfrm>
              <a:prstGeom prst="rect">
                <a:avLst/>
              </a:prstGeom>
            </p:spPr>
            <p:txBody>
              <a:bodyPr vert="horz" lIns="91392" tIns="45696" rIns="91392" bIns="45696"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50000"/>
                  </a:lnSpc>
                  <a:spcBef>
                    <a:spcPts val="0"/>
                  </a:spcBef>
                  <a:buNone/>
                </a:pPr>
                <a:r>
                  <a:rPr lang="zh-CN" altLang="en-US" sz="2400" b="1" dirty="0">
                    <a:solidFill>
                      <a:srgbClr val="0070C0"/>
                    </a:solidFill>
                    <a:latin typeface="Arial" panose="020B0604020202020204" pitchFamily="34" charset="0"/>
                    <a:ea typeface="微软雅黑" panose="020B0503020204020204" pitchFamily="34" charset="-122"/>
                    <a:cs typeface="Arial" panose="020B0604020202020204" pitchFamily="34" charset="0"/>
                  </a:rPr>
                  <a:t>估计先验概率</a:t>
                </a:r>
                <a:endParaRPr lang="en-US" altLang="zh-CN" sz="24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可以认为事件</a:t>
                </a:r>
                <a14:m>
                  <m:oMath xmlns:m="http://schemas.openxmlformats.org/officeDocument/2006/math">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𝑌</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𝑦</m:t>
                            </m:r>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𝑙</m:t>
                                </m:r>
                              </m:e>
                            </m:d>
                          </m:sup>
                        </m:sSup>
                      </m:e>
                    </m:d>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服从多项式分布。设</a:t>
                </a:r>
                <a14:m>
                  <m:oMath xmlns:m="http://schemas.openxmlformats.org/officeDocument/2006/math">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𝑀</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𝑙</m:t>
                        </m:r>
                      </m:sub>
                    </m:sSub>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表示</a:t>
                </a:r>
                <a14:m>
                  <m:oMath xmlns:m="http://schemas.openxmlformats.org/officeDocument/2006/math">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𝑦</m:t>
                        </m:r>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𝑙</m:t>
                            </m:r>
                          </m:e>
                        </m:d>
                      </m:sup>
                    </m:sSup>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在样本集中出现的次数，即</a:t>
                </a:r>
                <a14:m>
                  <m:oMath xmlns:m="http://schemas.openxmlformats.org/officeDocument/2006/math">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𝑀</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𝑙</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nary>
                      <m:naryPr>
                        <m:chr m:val="∑"/>
                        <m:limLoc m:val="undOv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naryPr>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ub>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𝑚</m:t>
                        </m:r>
                      </m:sup>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𝐼</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𝑦</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𝑦</m:t>
                                </m:r>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𝑙</m:t>
                                    </m:r>
                                  </m:e>
                                </m:d>
                              </m:sup>
                            </m:sSup>
                          </m:e>
                        </m:d>
                      </m:e>
                    </m:nary>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𝑙</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𝑘</m:t>
                    </m:r>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，其中</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𝑚</m:t>
                    </m:r>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为样本总数，</a:t>
                </a:r>
                <a14:m>
                  <m:oMath xmlns:m="http://schemas.openxmlformats.org/officeDocument/2006/math">
                    <m:r>
                      <m:rPr>
                        <m:sty m:val="p"/>
                      </m:rP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I</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e>
                    </m:d>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为指示函数。</a:t>
                </a:r>
              </a:p>
              <a:p>
                <a:pPr marL="0" indent="457200">
                  <a:lnSpc>
                    <a:spcPct val="150000"/>
                  </a:lnSpc>
                  <a:buNone/>
                </a:pP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设事件</a:t>
                </a:r>
                <a14:m>
                  <m:oMath xmlns:m="http://schemas.openxmlformats.org/officeDocument/2006/math">
                    <m:r>
                      <m:rPr>
                        <m:sty m:val="p"/>
                      </m:rP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Y</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𝑦</m:t>
                        </m:r>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𝑙</m:t>
                            </m:r>
                          </m:e>
                        </m:d>
                      </m:sup>
                    </m:sSup>
                    <m:r>
                      <a:rPr lang="zh-CN"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发生</m:t>
                    </m:r>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的概率为</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𝑃</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𝑌</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𝑦</m:t>
                            </m:r>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𝑙</m:t>
                                </m:r>
                              </m:e>
                            </m:d>
                          </m:sup>
                        </m:sSup>
                      </m:e>
                    </m:d>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𝑝</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𝑙</m:t>
                        </m:r>
                      </m:sub>
                    </m:sSub>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，不发生的概率为</a:t>
                </a:r>
                <a14:m>
                  <m:oMath xmlns:m="http://schemas.openxmlformats.org/officeDocument/2006/math">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𝑝</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𝑙</m:t>
                        </m:r>
                      </m:sub>
                    </m:sSub>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。因此，</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𝑚</m:t>
                    </m:r>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个样本值的标签取值</a:t>
                </a:r>
                <a14:m>
                  <m:oMath xmlns:m="http://schemas.openxmlformats.org/officeDocument/2006/math">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𝑦</m:t>
                        </m:r>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𝑙</m:t>
                            </m:r>
                          </m:e>
                        </m:d>
                      </m:sup>
                    </m:sSup>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的联合概率分布，即似然函数为：</a:t>
                </a:r>
              </a:p>
              <a:p>
                <a:pPr marL="0" indent="457200">
                  <a:spcBef>
                    <a:spcPts val="0"/>
                  </a:spcBef>
                  <a:buNone/>
                </a:pPr>
                <a14:m>
                  <m:oMathPara xmlns:m="http://schemas.openxmlformats.org/officeDocument/2006/math">
                    <m:oMathParaPr>
                      <m:jc m:val="centerGroup"/>
                    </m:oMathParaPr>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𝐿</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𝑝</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𝑙</m:t>
                              </m:r>
                            </m:sub>
                          </m:sSub>
                        </m:e>
                      </m:d>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nary>
                        <m:naryPr>
                          <m:chr m:val="∏"/>
                          <m:limLoc m:val="undOv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naryPr>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ub>
                        <m:sup>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𝑀</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𝑙</m:t>
                              </m:r>
                            </m:sub>
                          </m:sSub>
                        </m:sup>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𝑝</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𝑙</m:t>
                              </m:r>
                            </m:sub>
                          </m:sSub>
                        </m:e>
                      </m:nary>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nary>
                        <m:naryPr>
                          <m:chr m:val="∏"/>
                          <m:limLoc m:val="undOv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naryPr>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ub>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𝑚</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𝑀</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𝑙</m:t>
                              </m:r>
                            </m:sub>
                          </m:sSub>
                        </m:sup>
                        <m:e>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𝑝</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𝑙</m:t>
                                  </m:r>
                                </m:sub>
                              </m:sSub>
                            </m:e>
                          </m:d>
                        </m:e>
                      </m:nary>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𝑝</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𝑙</m:t>
                              </m:r>
                            </m:sub>
                          </m:sSub>
                        </m:e>
                        <m:sup>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𝑀</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𝑙</m:t>
                              </m:r>
                            </m:sub>
                          </m:sSub>
                        </m:sup>
                      </m:sSup>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𝑝</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𝑙</m:t>
                                  </m:r>
                                </m:sub>
                              </m:sSub>
                            </m:e>
                          </m:d>
                        </m:e>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𝑚</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𝑀</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𝑙</m:t>
                              </m:r>
                            </m:sub>
                          </m:sSub>
                        </m:sup>
                      </m:sSup>
                    </m:oMath>
                  </m:oMathPara>
                </a14:m>
                <a:endPar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p:txBody>
          </p:sp>
        </mc:Choice>
        <mc:Fallback xmlns="">
          <p:sp>
            <p:nvSpPr>
              <p:cNvPr id="20" name="Content Placeholder 2"/>
              <p:cNvSpPr txBox="1">
                <a:spLocks noRot="1" noChangeAspect="1" noMove="1" noResize="1" noEditPoints="1" noAdjustHandles="1" noChangeArrowheads="1" noChangeShapeType="1" noTextEdit="1"/>
              </p:cNvSpPr>
              <p:nvPr/>
            </p:nvSpPr>
            <p:spPr>
              <a:xfrm>
                <a:off x="411481" y="681693"/>
                <a:ext cx="8330184" cy="5773971"/>
              </a:xfrm>
              <a:prstGeom prst="rect">
                <a:avLst/>
              </a:prstGeom>
              <a:blipFill rotWithShape="1">
                <a:blip r:embed="rId3"/>
                <a:stretch>
                  <a:fillRect l="-1171" r="-293"/>
                </a:stretch>
              </a:blipFill>
            </p:spPr>
            <p:txBody>
              <a:bodyPr/>
              <a:lstStyle/>
              <a:p>
                <a:r>
                  <a:rPr lang="zh-CN" altLang="en-US">
                    <a:noFill/>
                  </a:rPr>
                  <a:t> </a:t>
                </a:r>
                <a:endParaRPr lang="zh-CN" altLang="en-US">
                  <a:noFill/>
                </a:endParaRPr>
              </a:p>
            </p:txBody>
          </p:sp>
        </mc:Fallback>
      </mc:AlternateContent>
      <p:sp>
        <p:nvSpPr>
          <p:cNvPr id="41" name="文本框 2"/>
          <p:cNvSpPr txBox="1"/>
          <p:nvPr/>
        </p:nvSpPr>
        <p:spPr>
          <a:xfrm>
            <a:off x="0" y="158473"/>
            <a:ext cx="9144000" cy="523220"/>
          </a:xfrm>
          <a:prstGeom prst="rect">
            <a:avLst/>
          </a:prstGeom>
          <a:noFill/>
        </p:spPr>
        <p:txBody>
          <a:bodyPr wrap="square" rtlCol="0">
            <a:spAutoFit/>
          </a:bodyPr>
          <a:lstStyle/>
          <a:p>
            <a:pPr algn="ctr" defTabSz="1218565"/>
            <a:r>
              <a:rPr lang="en-US" altLang="zh-CN" sz="2800" b="1" dirty="0">
                <a:solidFill>
                  <a:srgbClr val="0070C0"/>
                </a:solidFill>
                <a:latin typeface="微软雅黑" panose="020B0503020204020204" pitchFamily="34" charset="-122"/>
                <a:ea typeface="微软雅黑" panose="020B0503020204020204" pitchFamily="34" charset="-122"/>
              </a:rPr>
              <a:t>6.3.1 </a:t>
            </a:r>
            <a:r>
              <a:rPr lang="zh-CN" altLang="en-US" sz="2800" b="1" dirty="0">
                <a:solidFill>
                  <a:srgbClr val="0070C0"/>
                </a:solidFill>
                <a:latin typeface="微软雅黑" panose="020B0503020204020204" pitchFamily="34" charset="-122"/>
                <a:ea typeface="微软雅黑" panose="020B0503020204020204" pitchFamily="34" charset="-122"/>
              </a:rPr>
              <a:t>条件概率估计难题</a:t>
            </a:r>
          </a:p>
        </p:txBody>
      </p:sp>
      <p:sp>
        <p:nvSpPr>
          <p:cNvPr id="4" name="灯片编号占位符 1"/>
          <p:cNvSpPr txBox="1"/>
          <p:nvPr/>
        </p:nvSpPr>
        <p:spPr>
          <a:xfrm>
            <a:off x="6791621" y="6464141"/>
            <a:ext cx="2133600" cy="273844"/>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1BEBC7A-FD02-486B-81B5-A845787C689C}" type="slidenum">
              <a:rPr lang="zh-CN" altLang="en-US" sz="1600" smtClean="0"/>
              <a:t>18</a:t>
            </a:fld>
            <a:endParaRPr lang="zh-CN" altLang="en-US" sz="1600" dirty="0"/>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5" name="Rectangle 1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7"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Tree>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0" name="Content Placeholder 2"/>
              <p:cNvSpPr txBox="1"/>
              <p:nvPr/>
            </p:nvSpPr>
            <p:spPr>
              <a:xfrm>
                <a:off x="411481" y="681693"/>
                <a:ext cx="8330184" cy="5773971"/>
              </a:xfrm>
              <a:prstGeom prst="rect">
                <a:avLst/>
              </a:prstGeom>
            </p:spPr>
            <p:txBody>
              <a:bodyPr vert="horz" lIns="91392" tIns="45696" rIns="91392" bIns="45696"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50000"/>
                  </a:lnSpc>
                  <a:spcBef>
                    <a:spcPts val="0"/>
                  </a:spcBef>
                  <a:buNone/>
                </a:pPr>
                <a:r>
                  <a:rPr lang="zh-CN" altLang="en-US" sz="2400" b="1" dirty="0">
                    <a:solidFill>
                      <a:srgbClr val="0070C0"/>
                    </a:solidFill>
                    <a:latin typeface="Arial" panose="020B0604020202020204" pitchFamily="34" charset="0"/>
                    <a:ea typeface="微软雅黑" panose="020B0503020204020204" pitchFamily="34" charset="-122"/>
                    <a:cs typeface="Arial" panose="020B0604020202020204" pitchFamily="34" charset="0"/>
                  </a:rPr>
                  <a:t>估计先验概率</a:t>
                </a:r>
                <a:endParaRPr lang="en-US" altLang="zh-CN" sz="24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求似然函数取最大值时的</a:t>
                </a:r>
                <a14:m>
                  <m:oMath xmlns:m="http://schemas.openxmlformats.org/officeDocument/2006/math">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𝑝</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𝑙</m:t>
                        </m:r>
                      </m:sub>
                    </m:sSub>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，令对上式取对数再求导后的值为</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0</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a:t>
                </a: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14:m>
                  <m:oMathPara xmlns:m="http://schemas.openxmlformats.org/officeDocument/2006/math">
                    <m:oMathParaPr>
                      <m:jc m:val="centerGroup"/>
                    </m:oMathParaPr>
                    <m:oMath xmlns:m="http://schemas.openxmlformats.org/officeDocument/2006/math">
                      <m:f>
                        <m:f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Pr>
                        <m:num>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𝑑</m:t>
                          </m:r>
                        </m:num>
                        <m:den>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𝑑</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𝑝</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𝑙</m:t>
                              </m:r>
                            </m:sub>
                          </m:sSub>
                        </m:den>
                      </m:f>
                      <m:func>
                        <m:func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uncPr>
                        <m:fNa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𝑙𝑛</m:t>
                          </m:r>
                        </m:fName>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𝐿</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𝑝</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𝑙</m:t>
                                  </m:r>
                                </m:sub>
                              </m:sSub>
                            </m:e>
                          </m:d>
                        </m:e>
                      </m:func>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f>
                        <m:f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Pr>
                        <m:num>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𝑀</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𝑙</m:t>
                              </m:r>
                            </m:sub>
                          </m:sSub>
                        </m:num>
                        <m:den>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𝑝</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𝑙</m:t>
                              </m:r>
                            </m:sub>
                          </m:sSub>
                        </m:den>
                      </m:f>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f>
                        <m:f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Pr>
                        <m:num>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𝑚</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𝑀</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𝑙</m:t>
                              </m:r>
                            </m:sub>
                          </m:sSub>
                        </m:num>
                        <m:den>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𝑝</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𝑙</m:t>
                              </m:r>
                            </m:sub>
                          </m:sSub>
                        </m:den>
                      </m:f>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=0</m:t>
                      </m:r>
                    </m:oMath>
                  </m:oMathPara>
                </a14:m>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解得</a:t>
                </a:r>
                <a14:m>
                  <m:oMath xmlns:m="http://schemas.openxmlformats.org/officeDocument/2006/math">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𝑝</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𝑙</m:t>
                        </m:r>
                      </m:sub>
                    </m:sSub>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的极大似然估计：</a:t>
                </a: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spcBef>
                    <a:spcPts val="0"/>
                  </a:spcBef>
                  <a:buNone/>
                </a:pPr>
                <a14:m>
                  <m:oMathPara xmlns:m="http://schemas.openxmlformats.org/officeDocument/2006/math">
                    <m:oMathParaPr>
                      <m:jc m:val="centerGroup"/>
                    </m:oMathParaPr>
                    <m:oMath xmlns:m="http://schemas.openxmlformats.org/officeDocument/2006/math">
                      <m:acc>
                        <m:accPr>
                          <m:chr m:val="̂"/>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acc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𝑃</m:t>
                          </m:r>
                        </m:e>
                      </m:acc>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𝑌</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𝑦</m:t>
                              </m:r>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𝑙</m:t>
                                  </m:r>
                                </m:e>
                              </m:d>
                            </m:sup>
                          </m:sSup>
                        </m:e>
                      </m:d>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acc>
                            <m:accPr>
                              <m:chr m:val="̂"/>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acc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𝑝</m:t>
                              </m:r>
                            </m:e>
                          </m:acc>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𝑙</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f>
                        <m:f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Pr>
                        <m:num>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𝑀</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𝑙</m:t>
                              </m:r>
                            </m:sub>
                          </m:sSub>
                        </m:num>
                        <m:den>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𝑚</m:t>
                          </m:r>
                        </m:den>
                      </m:f>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f>
                        <m:f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Pr>
                        <m:num>
                          <m:nary>
                            <m:naryPr>
                              <m:chr m:val="∑"/>
                              <m:limLoc m:val="undOv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naryPr>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ub>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𝑚</m:t>
                              </m:r>
                            </m:sup>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𝐼</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𝑦</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𝑦</m:t>
                                      </m:r>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𝑙</m:t>
                                          </m:r>
                                        </m:e>
                                      </m:d>
                                    </m:sup>
                                  </m:sSup>
                                </m:e>
                              </m:d>
                            </m:e>
                          </m:nary>
                        </m:num>
                        <m:den>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𝑚</m:t>
                          </m:r>
                        </m:den>
                      </m:f>
                    </m:oMath>
                  </m:oMathPara>
                </a14:m>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p:txBody>
          </p:sp>
        </mc:Choice>
        <mc:Fallback xmlns="">
          <p:sp>
            <p:nvSpPr>
              <p:cNvPr id="20" name="Content Placeholder 2"/>
              <p:cNvSpPr txBox="1">
                <a:spLocks noRot="1" noChangeAspect="1" noMove="1" noResize="1" noEditPoints="1" noAdjustHandles="1" noChangeArrowheads="1" noChangeShapeType="1" noTextEdit="1"/>
              </p:cNvSpPr>
              <p:nvPr/>
            </p:nvSpPr>
            <p:spPr>
              <a:xfrm>
                <a:off x="411481" y="681693"/>
                <a:ext cx="8330184" cy="5773971"/>
              </a:xfrm>
              <a:prstGeom prst="rect">
                <a:avLst/>
              </a:prstGeom>
              <a:blipFill rotWithShape="1">
                <a:blip r:embed="rId3"/>
                <a:stretch>
                  <a:fillRect l="-1171" r="-4246"/>
                </a:stretch>
              </a:blipFill>
            </p:spPr>
            <p:txBody>
              <a:bodyPr/>
              <a:lstStyle/>
              <a:p>
                <a:r>
                  <a:rPr lang="zh-CN" altLang="en-US">
                    <a:noFill/>
                  </a:rPr>
                  <a:t> </a:t>
                </a:r>
                <a:endParaRPr lang="zh-CN" altLang="en-US">
                  <a:noFill/>
                </a:endParaRPr>
              </a:p>
            </p:txBody>
          </p:sp>
        </mc:Fallback>
      </mc:AlternateContent>
      <p:sp>
        <p:nvSpPr>
          <p:cNvPr id="41" name="文本框 2"/>
          <p:cNvSpPr txBox="1"/>
          <p:nvPr/>
        </p:nvSpPr>
        <p:spPr>
          <a:xfrm>
            <a:off x="0" y="158473"/>
            <a:ext cx="9144000" cy="523220"/>
          </a:xfrm>
          <a:prstGeom prst="rect">
            <a:avLst/>
          </a:prstGeom>
          <a:noFill/>
        </p:spPr>
        <p:txBody>
          <a:bodyPr wrap="square" rtlCol="0">
            <a:spAutoFit/>
          </a:bodyPr>
          <a:lstStyle/>
          <a:p>
            <a:pPr algn="ctr" defTabSz="1218565"/>
            <a:r>
              <a:rPr lang="en-US" altLang="zh-CN" sz="2800" b="1" dirty="0">
                <a:solidFill>
                  <a:srgbClr val="0070C0"/>
                </a:solidFill>
                <a:latin typeface="微软雅黑" panose="020B0503020204020204" pitchFamily="34" charset="-122"/>
                <a:ea typeface="微软雅黑" panose="020B0503020204020204" pitchFamily="34" charset="-122"/>
              </a:rPr>
              <a:t>6.3.1 </a:t>
            </a:r>
            <a:r>
              <a:rPr lang="zh-CN" altLang="en-US" sz="2800" b="1" dirty="0">
                <a:solidFill>
                  <a:srgbClr val="0070C0"/>
                </a:solidFill>
                <a:latin typeface="微软雅黑" panose="020B0503020204020204" pitchFamily="34" charset="-122"/>
                <a:ea typeface="微软雅黑" panose="020B0503020204020204" pitchFamily="34" charset="-122"/>
              </a:rPr>
              <a:t>条件概率估计难题</a:t>
            </a:r>
          </a:p>
        </p:txBody>
      </p:sp>
      <p:sp>
        <p:nvSpPr>
          <p:cNvPr id="4" name="灯片编号占位符 1"/>
          <p:cNvSpPr txBox="1"/>
          <p:nvPr/>
        </p:nvSpPr>
        <p:spPr>
          <a:xfrm>
            <a:off x="6791621" y="6464141"/>
            <a:ext cx="2133600" cy="273844"/>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1BEBC7A-FD02-486B-81B5-A845787C689C}" type="slidenum">
              <a:rPr lang="zh-CN" altLang="en-US" sz="1600" smtClean="0"/>
              <a:t>19</a:t>
            </a:fld>
            <a:endParaRPr lang="zh-CN" altLang="en-US" sz="1600" dirty="0"/>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5" name="Rectangle 1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7"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Tree>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圆角矩形 66"/>
          <p:cNvSpPr/>
          <p:nvPr/>
        </p:nvSpPr>
        <p:spPr>
          <a:xfrm>
            <a:off x="4702903" y="945299"/>
            <a:ext cx="525109" cy="511238"/>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829" tIns="60914" rIns="121829" bIns="60914" anchor="ctr"/>
          <a:lstStyle/>
          <a:p>
            <a:pPr algn="ctr" defTabSz="1218565">
              <a:defRPr/>
            </a:pPr>
            <a:r>
              <a:rPr lang="en-US" altLang="zh-CN" sz="3600" dirty="0">
                <a:solidFill>
                  <a:prstClr val="white"/>
                </a:solidFill>
                <a:latin typeface="Calibri" panose="020F0502020204030204"/>
                <a:ea typeface="Arial Unicode MS" panose="020B0604020202020204" pitchFamily="34" charset="-122"/>
                <a:cs typeface="Arial Unicode MS" panose="020B0604020202020204" pitchFamily="34" charset="-122"/>
              </a:rPr>
              <a:t>1</a:t>
            </a:r>
            <a:endParaRPr lang="zh-CN" altLang="en-US" sz="3600" dirty="0">
              <a:solidFill>
                <a:prstClr val="white"/>
              </a:solidFill>
              <a:latin typeface="Calibri" panose="020F0502020204030204"/>
              <a:ea typeface="Arial Unicode MS" panose="020B0604020202020204" pitchFamily="34" charset="-122"/>
              <a:cs typeface="Arial Unicode MS" panose="020B0604020202020204" pitchFamily="34" charset="-122"/>
            </a:endParaRPr>
          </a:p>
        </p:txBody>
      </p:sp>
      <p:grpSp>
        <p:nvGrpSpPr>
          <p:cNvPr id="68" name="组合 67"/>
          <p:cNvGrpSpPr/>
          <p:nvPr/>
        </p:nvGrpSpPr>
        <p:grpSpPr>
          <a:xfrm>
            <a:off x="5509998" y="945298"/>
            <a:ext cx="3410896" cy="511238"/>
            <a:chOff x="6339097" y="1573726"/>
            <a:chExt cx="3744416" cy="511504"/>
          </a:xfrm>
        </p:grpSpPr>
        <p:sp>
          <p:nvSpPr>
            <p:cNvPr id="69" name="圆角矩形 68"/>
            <p:cNvSpPr/>
            <p:nvPr/>
          </p:nvSpPr>
          <p:spPr>
            <a:xfrm>
              <a:off x="6339097" y="1573726"/>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897" tIns="60948" rIns="121897" bIns="60948" anchor="ctr"/>
            <a:lstStyle/>
            <a:p>
              <a:pPr algn="ctr" defTabSz="1218565">
                <a:defRPr/>
              </a:pPr>
              <a:endParaRPr lang="zh-CN" altLang="en-US" sz="3600" dirty="0">
                <a:solidFill>
                  <a:prstClr val="white"/>
                </a:solidFill>
                <a:latin typeface="Calibri" panose="020F0502020204030204"/>
                <a:ea typeface="Arial Unicode MS" panose="020B0604020202020204" pitchFamily="34" charset="-122"/>
                <a:cs typeface="Arial Unicode MS" panose="020B0604020202020204" pitchFamily="34" charset="-122"/>
              </a:endParaRPr>
            </a:p>
          </p:txBody>
        </p:sp>
        <p:sp>
          <p:nvSpPr>
            <p:cNvPr id="70" name="矩形 69"/>
            <p:cNvSpPr/>
            <p:nvPr/>
          </p:nvSpPr>
          <p:spPr>
            <a:xfrm>
              <a:off x="6491851" y="1614014"/>
              <a:ext cx="3496276" cy="431087"/>
            </a:xfrm>
            <a:prstGeom prst="rect">
              <a:avLst/>
            </a:prstGeom>
          </p:spPr>
          <p:txBody>
            <a:bodyPr wrap="square" lIns="121897" tIns="60948" rIns="121897" bIns="60948">
              <a:spAutoFit/>
            </a:bodyPr>
            <a:lstStyle/>
            <a:p>
              <a:pPr defTabSz="1218565">
                <a:defRPr/>
              </a:pPr>
              <a:r>
                <a:rPr lang="zh-CN" altLang="en-US" sz="2000" b="1" kern="100" dirty="0">
                  <a:solidFill>
                    <a:prstClr val="white"/>
                  </a:solidFill>
                  <a:latin typeface="微软雅黑" panose="020B0503020204020204" pitchFamily="34" charset="-122"/>
                  <a:ea typeface="微软雅黑" panose="020B0503020204020204" pitchFamily="34" charset="-122"/>
                  <a:cs typeface="Times New Roman" panose="02020603050405020304" pitchFamily="18" charset="0"/>
                </a:rPr>
                <a:t>概率模型</a:t>
              </a:r>
              <a:endParaRPr lang="zh-CN" altLang="zh-CN" sz="2000" b="1" kern="100" dirty="0">
                <a:solidFill>
                  <a:prstClr val="white"/>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71" name="圆角矩形 70"/>
          <p:cNvSpPr/>
          <p:nvPr/>
        </p:nvSpPr>
        <p:spPr>
          <a:xfrm>
            <a:off x="4702903" y="1781316"/>
            <a:ext cx="525109" cy="511238"/>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829" tIns="60914" rIns="121829" bIns="60914" anchor="ctr"/>
          <a:lstStyle/>
          <a:p>
            <a:pPr algn="ctr" defTabSz="1218565">
              <a:defRPr/>
            </a:pPr>
            <a:r>
              <a:rPr lang="en-US" altLang="zh-CN" sz="3600" dirty="0">
                <a:solidFill>
                  <a:prstClr val="white"/>
                </a:solidFill>
                <a:latin typeface="Calibri" panose="020F0502020204030204"/>
                <a:ea typeface="Arial Unicode MS" panose="020B0604020202020204" pitchFamily="34" charset="-122"/>
                <a:cs typeface="Arial Unicode MS" panose="020B0604020202020204" pitchFamily="34" charset="-122"/>
              </a:rPr>
              <a:t>2</a:t>
            </a:r>
            <a:endParaRPr lang="zh-CN" altLang="en-US" sz="3600" dirty="0">
              <a:solidFill>
                <a:prstClr val="white"/>
              </a:solidFill>
              <a:latin typeface="Calibri" panose="020F0502020204030204"/>
              <a:ea typeface="Arial Unicode MS" panose="020B0604020202020204" pitchFamily="34" charset="-122"/>
              <a:cs typeface="Arial Unicode MS" panose="020B0604020202020204" pitchFamily="34" charset="-122"/>
            </a:endParaRPr>
          </a:p>
        </p:txBody>
      </p:sp>
      <p:grpSp>
        <p:nvGrpSpPr>
          <p:cNvPr id="72" name="组合 71"/>
          <p:cNvGrpSpPr/>
          <p:nvPr/>
        </p:nvGrpSpPr>
        <p:grpSpPr>
          <a:xfrm>
            <a:off x="5492096" y="1781317"/>
            <a:ext cx="3410896" cy="778907"/>
            <a:chOff x="6315199" y="2410178"/>
            <a:chExt cx="3744416" cy="779312"/>
          </a:xfrm>
        </p:grpSpPr>
        <p:sp>
          <p:nvSpPr>
            <p:cNvPr id="73" name="圆角矩形 72"/>
            <p:cNvSpPr/>
            <p:nvPr/>
          </p:nvSpPr>
          <p:spPr>
            <a:xfrm>
              <a:off x="6315199" y="2410178"/>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897" tIns="60948" rIns="121897" bIns="60948" anchor="ctr"/>
            <a:lstStyle/>
            <a:p>
              <a:pPr algn="ctr" defTabSz="1218565">
                <a:defRPr/>
              </a:pPr>
              <a:endParaRPr lang="zh-CN" altLang="en-US" sz="3600" dirty="0">
                <a:solidFill>
                  <a:prstClr val="white"/>
                </a:solidFill>
                <a:latin typeface="Calibri" panose="020F0502020204030204"/>
                <a:ea typeface="Arial Unicode MS" panose="020B0604020202020204" pitchFamily="34" charset="-122"/>
                <a:cs typeface="Arial Unicode MS" panose="020B0604020202020204" pitchFamily="34" charset="-122"/>
              </a:endParaRPr>
            </a:p>
          </p:txBody>
        </p:sp>
        <p:sp>
          <p:nvSpPr>
            <p:cNvPr id="74" name="矩形 73"/>
            <p:cNvSpPr/>
            <p:nvPr/>
          </p:nvSpPr>
          <p:spPr>
            <a:xfrm>
              <a:off x="6486706" y="2450466"/>
              <a:ext cx="3496276" cy="739024"/>
            </a:xfrm>
            <a:prstGeom prst="rect">
              <a:avLst/>
            </a:prstGeom>
          </p:spPr>
          <p:txBody>
            <a:bodyPr wrap="square" lIns="121897" tIns="60948" rIns="121897" bIns="60948">
              <a:spAutoFit/>
            </a:bodyPr>
            <a:lstStyle/>
            <a:p>
              <a:pPr defTabSz="1218565">
                <a:defRPr/>
              </a:pPr>
              <a:r>
                <a:rPr lang="zh-CN" altLang="en-US" sz="2000" b="1" kern="100" dirty="0">
                  <a:solidFill>
                    <a:prstClr val="white"/>
                  </a:solidFill>
                  <a:latin typeface="微软雅黑" panose="020B0503020204020204" pitchFamily="34" charset="-122"/>
                  <a:ea typeface="微软雅黑" panose="020B0503020204020204" pitchFamily="34" charset="-122"/>
                  <a:cs typeface="Times New Roman" panose="02020603050405020304" pitchFamily="18" charset="0"/>
                </a:rPr>
                <a:t>逻辑回归模型的概率分析</a:t>
              </a:r>
              <a:endParaRPr lang="zh-CN" altLang="zh-CN" sz="2000" b="1" kern="100" dirty="0">
                <a:solidFill>
                  <a:prstClr val="white"/>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75" name="圆角矩形 74"/>
          <p:cNvSpPr/>
          <p:nvPr/>
        </p:nvSpPr>
        <p:spPr>
          <a:xfrm>
            <a:off x="4702903" y="2666708"/>
            <a:ext cx="525109" cy="511238"/>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829" tIns="60914" rIns="121829" bIns="60914" anchor="ctr"/>
          <a:lstStyle/>
          <a:p>
            <a:pPr algn="ctr" defTabSz="1218565">
              <a:defRPr/>
            </a:pPr>
            <a:r>
              <a:rPr lang="en-US" altLang="zh-CN" sz="3600" dirty="0">
                <a:solidFill>
                  <a:prstClr val="white"/>
                </a:solidFill>
                <a:latin typeface="Calibri" panose="020F0502020204030204"/>
                <a:ea typeface="Arial Unicode MS" panose="020B0604020202020204" pitchFamily="34" charset="-122"/>
                <a:cs typeface="Arial Unicode MS" panose="020B0604020202020204" pitchFamily="34" charset="-122"/>
              </a:rPr>
              <a:t>3</a:t>
            </a:r>
            <a:endParaRPr lang="zh-CN" altLang="en-US" sz="3600" dirty="0">
              <a:solidFill>
                <a:prstClr val="white"/>
              </a:solidFill>
              <a:latin typeface="Calibri" panose="020F0502020204030204"/>
              <a:ea typeface="Arial Unicode MS" panose="020B0604020202020204" pitchFamily="34" charset="-122"/>
              <a:cs typeface="Arial Unicode MS" panose="020B0604020202020204" pitchFamily="34" charset="-122"/>
            </a:endParaRPr>
          </a:p>
        </p:txBody>
      </p:sp>
      <p:grpSp>
        <p:nvGrpSpPr>
          <p:cNvPr id="76" name="组合 75"/>
          <p:cNvGrpSpPr/>
          <p:nvPr/>
        </p:nvGrpSpPr>
        <p:grpSpPr>
          <a:xfrm>
            <a:off x="5509998" y="2666706"/>
            <a:ext cx="3410896" cy="511238"/>
            <a:chOff x="6339097" y="3296031"/>
            <a:chExt cx="3744416" cy="511504"/>
          </a:xfrm>
        </p:grpSpPr>
        <p:sp>
          <p:nvSpPr>
            <p:cNvPr id="77" name="圆角矩形 76"/>
            <p:cNvSpPr/>
            <p:nvPr/>
          </p:nvSpPr>
          <p:spPr>
            <a:xfrm>
              <a:off x="6339097" y="3296031"/>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897" tIns="60948" rIns="121897" bIns="60948" anchor="ctr"/>
            <a:lstStyle/>
            <a:p>
              <a:pPr algn="ctr" defTabSz="1218565">
                <a:defRPr/>
              </a:pPr>
              <a:endParaRPr lang="zh-CN" altLang="en-US" sz="3600" dirty="0">
                <a:solidFill>
                  <a:prstClr val="white"/>
                </a:solidFill>
                <a:latin typeface="Calibri" panose="020F0502020204030204"/>
                <a:ea typeface="Arial Unicode MS" panose="020B0604020202020204" pitchFamily="34" charset="-122"/>
                <a:cs typeface="Arial Unicode MS" panose="020B0604020202020204" pitchFamily="34" charset="-122"/>
              </a:endParaRPr>
            </a:p>
          </p:txBody>
        </p:sp>
        <p:sp>
          <p:nvSpPr>
            <p:cNvPr id="78" name="矩形 77"/>
            <p:cNvSpPr/>
            <p:nvPr/>
          </p:nvSpPr>
          <p:spPr>
            <a:xfrm>
              <a:off x="6491850" y="3336319"/>
              <a:ext cx="3496276" cy="431087"/>
            </a:xfrm>
            <a:prstGeom prst="rect">
              <a:avLst/>
            </a:prstGeom>
          </p:spPr>
          <p:txBody>
            <a:bodyPr wrap="square" lIns="121897" tIns="60948" rIns="121897" bIns="60948">
              <a:spAutoFit/>
            </a:bodyPr>
            <a:lstStyle/>
            <a:p>
              <a:pPr defTabSz="1218565">
                <a:defRPr/>
              </a:pPr>
              <a:r>
                <a:rPr lang="zh-CN" altLang="en-US" sz="2000" b="1" kern="100" dirty="0">
                  <a:solidFill>
                    <a:prstClr val="white"/>
                  </a:solidFill>
                  <a:latin typeface="微软雅黑" panose="020B0503020204020204" pitchFamily="34" charset="-122"/>
                  <a:ea typeface="微软雅黑" panose="020B0503020204020204" pitchFamily="34" charset="-122"/>
                  <a:cs typeface="Times New Roman" panose="02020603050405020304" pitchFamily="18" charset="0"/>
                </a:rPr>
                <a:t>朴素贝叶斯分类</a:t>
              </a:r>
              <a:endParaRPr lang="zh-CN" altLang="zh-CN" sz="2000" b="1" kern="100" dirty="0">
                <a:solidFill>
                  <a:prstClr val="white"/>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87" name="TextBox 86"/>
          <p:cNvSpPr txBox="1"/>
          <p:nvPr/>
        </p:nvSpPr>
        <p:spPr>
          <a:xfrm>
            <a:off x="-1" y="1859815"/>
            <a:ext cx="3616504" cy="2338993"/>
          </a:xfrm>
          <a:prstGeom prst="rect">
            <a:avLst/>
          </a:prstGeom>
          <a:noFill/>
        </p:spPr>
        <p:txBody>
          <a:bodyPr wrap="square" lIns="121817" tIns="60906" rIns="121817" bIns="60906">
            <a:spAutoFit/>
          </a:bodyPr>
          <a:lstStyle/>
          <a:p>
            <a:pPr algn="ctr" defTabSz="1218565">
              <a:defRPr/>
            </a:pPr>
            <a:r>
              <a:rPr lang="zh-CN" altLang="en-US" sz="4800" b="1" spc="200" dirty="0">
                <a:solidFill>
                  <a:srgbClr val="0070C0"/>
                </a:solidFill>
                <a:latin typeface="微软雅黑" panose="020B0503020204020204" pitchFamily="34" charset="-122"/>
                <a:ea typeface="微软雅黑" panose="020B0503020204020204" pitchFamily="34" charset="-122"/>
              </a:rPr>
              <a:t>第六章</a:t>
            </a:r>
            <a:endParaRPr lang="en-US" altLang="zh-CN" sz="4800" b="1" spc="200" dirty="0">
              <a:solidFill>
                <a:srgbClr val="0070C0"/>
              </a:solidFill>
              <a:latin typeface="微软雅黑" panose="020B0503020204020204" pitchFamily="34" charset="-122"/>
              <a:ea typeface="微软雅黑" panose="020B0503020204020204" pitchFamily="34" charset="-122"/>
            </a:endParaRPr>
          </a:p>
          <a:p>
            <a:pPr algn="ctr" defTabSz="1218565">
              <a:defRPr/>
            </a:pPr>
            <a:r>
              <a:rPr lang="zh-CN" altLang="en-US" sz="4800" b="1" spc="200" dirty="0">
                <a:solidFill>
                  <a:srgbClr val="0070C0"/>
                </a:solidFill>
                <a:latin typeface="微软雅黑" panose="020B0503020204020204" pitchFamily="34" charset="-122"/>
                <a:ea typeface="微软雅黑" panose="020B0503020204020204" pitchFamily="34" charset="-122"/>
              </a:rPr>
              <a:t>概率模型与标注</a:t>
            </a:r>
          </a:p>
        </p:txBody>
      </p:sp>
      <p:sp>
        <p:nvSpPr>
          <p:cNvPr id="88" name="下箭头 87"/>
          <p:cNvSpPr/>
          <p:nvPr/>
        </p:nvSpPr>
        <p:spPr>
          <a:xfrm rot="16200000">
            <a:off x="3841333" y="869288"/>
            <a:ext cx="575764" cy="695523"/>
          </a:xfrm>
          <a:prstGeom prst="downArrow">
            <a:avLst/>
          </a:prstGeom>
          <a:solidFill>
            <a:srgbClr val="F5A609"/>
          </a:solidFill>
          <a:ln>
            <a:noFill/>
          </a:ln>
        </p:spPr>
        <p:style>
          <a:lnRef idx="2">
            <a:schemeClr val="accent1">
              <a:shade val="50000"/>
            </a:schemeClr>
          </a:lnRef>
          <a:fillRef idx="1">
            <a:schemeClr val="accent1"/>
          </a:fillRef>
          <a:effectRef idx="0">
            <a:schemeClr val="accent1"/>
          </a:effectRef>
          <a:fontRef idx="minor">
            <a:schemeClr val="lt1"/>
          </a:fontRef>
        </p:style>
        <p:txBody>
          <a:bodyPr lIns="91340" tIns="45671" rIns="91340" bIns="45671" rtlCol="0" anchor="ctr"/>
          <a:lstStyle/>
          <a:p>
            <a:pPr algn="ctr" defTabSz="1218565"/>
            <a:endParaRPr lang="zh-CN" altLang="en-US" sz="2400">
              <a:solidFill>
                <a:prstClr val="white"/>
              </a:solidFill>
              <a:latin typeface="Calibri" panose="020F0502020204030204"/>
              <a:ea typeface="宋体" panose="02010600030101010101" pitchFamily="2" charset="-122"/>
            </a:endParaRPr>
          </a:p>
        </p:txBody>
      </p:sp>
      <p:sp>
        <p:nvSpPr>
          <p:cNvPr id="20" name="灯片编号占位符 1"/>
          <p:cNvSpPr txBox="1"/>
          <p:nvPr/>
        </p:nvSpPr>
        <p:spPr>
          <a:xfrm>
            <a:off x="6791621" y="5786057"/>
            <a:ext cx="2133600" cy="273844"/>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1BEBC7A-FD02-486B-81B5-A845787C689C}" type="slidenum">
              <a:rPr lang="zh-CN" altLang="en-US" sz="1600" smtClean="0"/>
              <a:t>2</a:t>
            </a:fld>
            <a:endParaRPr lang="zh-CN" altLang="en-US" sz="1600" dirty="0"/>
          </a:p>
        </p:txBody>
      </p:sp>
      <p:sp>
        <p:nvSpPr>
          <p:cNvPr id="17" name="圆角矩形 16"/>
          <p:cNvSpPr/>
          <p:nvPr/>
        </p:nvSpPr>
        <p:spPr>
          <a:xfrm>
            <a:off x="4705549" y="3565209"/>
            <a:ext cx="525109" cy="511238"/>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829" tIns="60914" rIns="121829" bIns="60914" anchor="ctr"/>
          <a:lstStyle/>
          <a:p>
            <a:pPr algn="ctr" defTabSz="1218565">
              <a:defRPr/>
            </a:pPr>
            <a:r>
              <a:rPr lang="en-US" altLang="zh-CN" sz="3600" dirty="0">
                <a:solidFill>
                  <a:prstClr val="white"/>
                </a:solidFill>
                <a:latin typeface="Calibri" panose="020F0502020204030204"/>
                <a:ea typeface="Arial Unicode MS" panose="020B0604020202020204" pitchFamily="34" charset="-122"/>
                <a:cs typeface="Arial Unicode MS" panose="020B0604020202020204" pitchFamily="34" charset="-122"/>
              </a:rPr>
              <a:t>4</a:t>
            </a:r>
            <a:endParaRPr lang="zh-CN" altLang="en-US" sz="3600" dirty="0">
              <a:solidFill>
                <a:prstClr val="white"/>
              </a:solidFill>
              <a:latin typeface="Calibri" panose="020F0502020204030204"/>
              <a:ea typeface="Arial Unicode MS" panose="020B0604020202020204" pitchFamily="34" charset="-122"/>
              <a:cs typeface="Arial Unicode MS" panose="020B0604020202020204" pitchFamily="34" charset="-122"/>
            </a:endParaRPr>
          </a:p>
        </p:txBody>
      </p:sp>
      <p:grpSp>
        <p:nvGrpSpPr>
          <p:cNvPr id="18" name="组合 17"/>
          <p:cNvGrpSpPr/>
          <p:nvPr/>
        </p:nvGrpSpPr>
        <p:grpSpPr>
          <a:xfrm>
            <a:off x="5512644" y="3565208"/>
            <a:ext cx="3410896" cy="511238"/>
            <a:chOff x="6339097" y="1573726"/>
            <a:chExt cx="3744416" cy="511504"/>
          </a:xfrm>
        </p:grpSpPr>
        <p:sp>
          <p:nvSpPr>
            <p:cNvPr id="19" name="圆角矩形 18"/>
            <p:cNvSpPr/>
            <p:nvPr/>
          </p:nvSpPr>
          <p:spPr>
            <a:xfrm>
              <a:off x="6339097" y="1573726"/>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897" tIns="60948" rIns="121897" bIns="60948" anchor="ctr"/>
            <a:lstStyle/>
            <a:p>
              <a:pPr algn="ctr" defTabSz="1218565">
                <a:defRPr/>
              </a:pPr>
              <a:endParaRPr lang="zh-CN" altLang="en-US" sz="3600" dirty="0">
                <a:solidFill>
                  <a:prstClr val="white"/>
                </a:solidFill>
                <a:latin typeface="Calibri" panose="020F0502020204030204"/>
                <a:ea typeface="Arial Unicode MS" panose="020B0604020202020204" pitchFamily="34" charset="-122"/>
                <a:cs typeface="Arial Unicode MS" panose="020B0604020202020204" pitchFamily="34" charset="-122"/>
              </a:endParaRPr>
            </a:p>
          </p:txBody>
        </p:sp>
        <p:sp>
          <p:nvSpPr>
            <p:cNvPr id="21" name="矩形 20"/>
            <p:cNvSpPr/>
            <p:nvPr/>
          </p:nvSpPr>
          <p:spPr>
            <a:xfrm>
              <a:off x="6491851" y="1614014"/>
              <a:ext cx="3496276" cy="431087"/>
            </a:xfrm>
            <a:prstGeom prst="rect">
              <a:avLst/>
            </a:prstGeom>
          </p:spPr>
          <p:txBody>
            <a:bodyPr wrap="square" lIns="121897" tIns="60948" rIns="121897" bIns="60948">
              <a:spAutoFit/>
            </a:bodyPr>
            <a:lstStyle/>
            <a:p>
              <a:pPr defTabSz="1218565">
                <a:defRPr/>
              </a:pPr>
              <a:r>
                <a:rPr lang="en-US" altLang="zh-CN" sz="2000" b="1" kern="100" dirty="0">
                  <a:solidFill>
                    <a:prstClr val="white"/>
                  </a:solidFill>
                  <a:latin typeface="微软雅黑" panose="020B0503020204020204" pitchFamily="34" charset="-122"/>
                  <a:ea typeface="微软雅黑" panose="020B0503020204020204" pitchFamily="34" charset="-122"/>
                  <a:cs typeface="Times New Roman" panose="02020603050405020304" pitchFamily="18" charset="0"/>
                </a:rPr>
                <a:t>EM</a:t>
              </a:r>
              <a:r>
                <a:rPr lang="zh-CN" altLang="en-US" sz="2000" b="1" kern="100" dirty="0">
                  <a:solidFill>
                    <a:prstClr val="white"/>
                  </a:solidFill>
                  <a:latin typeface="微软雅黑" panose="020B0503020204020204" pitchFamily="34" charset="-122"/>
                  <a:ea typeface="微软雅黑" panose="020B0503020204020204" pitchFamily="34" charset="-122"/>
                  <a:cs typeface="Times New Roman" panose="02020603050405020304" pitchFamily="18" charset="0"/>
                </a:rPr>
                <a:t>算法与高斯混合聚类</a:t>
              </a:r>
              <a:endParaRPr lang="zh-CN" altLang="zh-CN" sz="2000" b="1" kern="100" dirty="0">
                <a:solidFill>
                  <a:prstClr val="white"/>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22" name="圆角矩形 21"/>
          <p:cNvSpPr/>
          <p:nvPr/>
        </p:nvSpPr>
        <p:spPr>
          <a:xfrm>
            <a:off x="4705549" y="4401226"/>
            <a:ext cx="525109" cy="511238"/>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829" tIns="60914" rIns="121829" bIns="60914" anchor="ctr"/>
          <a:lstStyle/>
          <a:p>
            <a:pPr algn="ctr" defTabSz="1218565">
              <a:defRPr/>
            </a:pPr>
            <a:r>
              <a:rPr lang="en-US" altLang="zh-CN" sz="3600" dirty="0">
                <a:solidFill>
                  <a:prstClr val="white"/>
                </a:solidFill>
                <a:latin typeface="Calibri" panose="020F0502020204030204"/>
                <a:ea typeface="Arial Unicode MS" panose="020B0604020202020204" pitchFamily="34" charset="-122"/>
                <a:cs typeface="Arial Unicode MS" panose="020B0604020202020204" pitchFamily="34" charset="-122"/>
              </a:rPr>
              <a:t>5</a:t>
            </a:r>
            <a:endParaRPr lang="zh-CN" altLang="en-US" sz="3600" dirty="0">
              <a:solidFill>
                <a:prstClr val="white"/>
              </a:solidFill>
              <a:latin typeface="Calibri" panose="020F0502020204030204"/>
              <a:ea typeface="Arial Unicode MS" panose="020B0604020202020204" pitchFamily="34" charset="-122"/>
              <a:cs typeface="Arial Unicode MS" panose="020B0604020202020204" pitchFamily="34" charset="-122"/>
            </a:endParaRPr>
          </a:p>
        </p:txBody>
      </p:sp>
      <p:grpSp>
        <p:nvGrpSpPr>
          <p:cNvPr id="23" name="组合 22"/>
          <p:cNvGrpSpPr/>
          <p:nvPr/>
        </p:nvGrpSpPr>
        <p:grpSpPr>
          <a:xfrm>
            <a:off x="5494742" y="4401226"/>
            <a:ext cx="3410896" cy="511238"/>
            <a:chOff x="6315199" y="2410178"/>
            <a:chExt cx="3744416" cy="511504"/>
          </a:xfrm>
        </p:grpSpPr>
        <p:sp>
          <p:nvSpPr>
            <p:cNvPr id="24" name="圆角矩形 23"/>
            <p:cNvSpPr/>
            <p:nvPr/>
          </p:nvSpPr>
          <p:spPr>
            <a:xfrm>
              <a:off x="6315199" y="2410178"/>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897" tIns="60948" rIns="121897" bIns="60948" anchor="ctr"/>
            <a:lstStyle/>
            <a:p>
              <a:pPr algn="ctr" defTabSz="1218565">
                <a:defRPr/>
              </a:pPr>
              <a:endParaRPr lang="zh-CN" altLang="en-US" sz="3600" dirty="0">
                <a:solidFill>
                  <a:prstClr val="white"/>
                </a:solidFill>
                <a:latin typeface="Calibri" panose="020F0502020204030204"/>
                <a:ea typeface="Arial Unicode MS" panose="020B0604020202020204" pitchFamily="34" charset="-122"/>
                <a:cs typeface="Arial Unicode MS" panose="020B0604020202020204" pitchFamily="34" charset="-122"/>
              </a:endParaRPr>
            </a:p>
          </p:txBody>
        </p:sp>
        <p:sp>
          <p:nvSpPr>
            <p:cNvPr id="25" name="矩形 24"/>
            <p:cNvSpPr/>
            <p:nvPr/>
          </p:nvSpPr>
          <p:spPr>
            <a:xfrm>
              <a:off x="6486706" y="2450466"/>
              <a:ext cx="3496276" cy="430928"/>
            </a:xfrm>
            <a:prstGeom prst="rect">
              <a:avLst/>
            </a:prstGeom>
          </p:spPr>
          <p:txBody>
            <a:bodyPr wrap="square" lIns="121897" tIns="60948" rIns="121897" bIns="60948">
              <a:spAutoFit/>
            </a:bodyPr>
            <a:lstStyle/>
            <a:p>
              <a:pPr defTabSz="1218565">
                <a:defRPr/>
              </a:pPr>
              <a:r>
                <a:rPr lang="zh-CN" altLang="en-US" sz="2000" b="1" kern="100" dirty="0">
                  <a:solidFill>
                    <a:prstClr val="white"/>
                  </a:solidFill>
                  <a:latin typeface="微软雅黑" panose="020B0503020204020204" pitchFamily="34" charset="-122"/>
                  <a:ea typeface="微软雅黑" panose="020B0503020204020204" pitchFamily="34" charset="-122"/>
                  <a:cs typeface="Times New Roman" panose="02020603050405020304" pitchFamily="18" charset="0"/>
                </a:rPr>
                <a:t>隐马尔可夫模型</a:t>
              </a:r>
              <a:endParaRPr lang="zh-CN" altLang="zh-CN" sz="2000" b="1" kern="100" dirty="0">
                <a:solidFill>
                  <a:prstClr val="white"/>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26" name="圆角矩形 25"/>
          <p:cNvSpPr/>
          <p:nvPr/>
        </p:nvSpPr>
        <p:spPr>
          <a:xfrm>
            <a:off x="4705549" y="5286618"/>
            <a:ext cx="525109" cy="511238"/>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829" tIns="60914" rIns="121829" bIns="60914" anchor="ctr"/>
          <a:lstStyle/>
          <a:p>
            <a:pPr algn="ctr" defTabSz="1218565">
              <a:defRPr/>
            </a:pPr>
            <a:r>
              <a:rPr lang="en-US" altLang="zh-CN" sz="3600" dirty="0">
                <a:solidFill>
                  <a:prstClr val="white"/>
                </a:solidFill>
                <a:latin typeface="Calibri" panose="020F0502020204030204"/>
                <a:ea typeface="Arial Unicode MS" panose="020B0604020202020204" pitchFamily="34" charset="-122"/>
                <a:cs typeface="Arial Unicode MS" panose="020B0604020202020204" pitchFamily="34" charset="-122"/>
              </a:rPr>
              <a:t>6</a:t>
            </a:r>
            <a:endParaRPr lang="zh-CN" altLang="en-US" sz="3600" dirty="0">
              <a:solidFill>
                <a:prstClr val="white"/>
              </a:solidFill>
              <a:latin typeface="Calibri" panose="020F0502020204030204"/>
              <a:ea typeface="Arial Unicode MS" panose="020B0604020202020204" pitchFamily="34" charset="-122"/>
              <a:cs typeface="Arial Unicode MS" panose="020B0604020202020204" pitchFamily="34" charset="-122"/>
            </a:endParaRPr>
          </a:p>
        </p:txBody>
      </p:sp>
      <p:grpSp>
        <p:nvGrpSpPr>
          <p:cNvPr id="27" name="组合 26"/>
          <p:cNvGrpSpPr/>
          <p:nvPr/>
        </p:nvGrpSpPr>
        <p:grpSpPr>
          <a:xfrm>
            <a:off x="5512644" y="5286616"/>
            <a:ext cx="3410896" cy="511238"/>
            <a:chOff x="6339097" y="3296031"/>
            <a:chExt cx="3744416" cy="511504"/>
          </a:xfrm>
        </p:grpSpPr>
        <p:sp>
          <p:nvSpPr>
            <p:cNvPr id="28" name="圆角矩形 27"/>
            <p:cNvSpPr/>
            <p:nvPr/>
          </p:nvSpPr>
          <p:spPr>
            <a:xfrm>
              <a:off x="6339097" y="3296031"/>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897" tIns="60948" rIns="121897" bIns="60948" anchor="ctr"/>
            <a:lstStyle/>
            <a:p>
              <a:pPr algn="ctr" defTabSz="1218565">
                <a:defRPr/>
              </a:pPr>
              <a:endParaRPr lang="zh-CN" altLang="en-US" sz="3600" dirty="0">
                <a:solidFill>
                  <a:prstClr val="white"/>
                </a:solidFill>
                <a:latin typeface="Calibri" panose="020F0502020204030204"/>
                <a:ea typeface="Arial Unicode MS" panose="020B0604020202020204" pitchFamily="34" charset="-122"/>
                <a:cs typeface="Arial Unicode MS" panose="020B0604020202020204" pitchFamily="34" charset="-122"/>
              </a:endParaRPr>
            </a:p>
          </p:txBody>
        </p:sp>
        <p:sp>
          <p:nvSpPr>
            <p:cNvPr id="29" name="矩形 28"/>
            <p:cNvSpPr/>
            <p:nvPr/>
          </p:nvSpPr>
          <p:spPr>
            <a:xfrm>
              <a:off x="6491850" y="3336319"/>
              <a:ext cx="3496276" cy="431087"/>
            </a:xfrm>
            <a:prstGeom prst="rect">
              <a:avLst/>
            </a:prstGeom>
          </p:spPr>
          <p:txBody>
            <a:bodyPr wrap="square" lIns="121897" tIns="60948" rIns="121897" bIns="60948">
              <a:spAutoFit/>
            </a:bodyPr>
            <a:lstStyle/>
            <a:p>
              <a:pPr defTabSz="1218565">
                <a:defRPr/>
              </a:pPr>
              <a:r>
                <a:rPr lang="zh-CN" altLang="en-US" sz="2000" b="1" kern="100" dirty="0">
                  <a:solidFill>
                    <a:prstClr val="white"/>
                  </a:solidFill>
                  <a:latin typeface="微软雅黑" panose="020B0503020204020204" pitchFamily="34" charset="-122"/>
                  <a:ea typeface="微软雅黑" panose="020B0503020204020204" pitchFamily="34" charset="-122"/>
                  <a:cs typeface="Times New Roman" panose="02020603050405020304" pitchFamily="18" charset="0"/>
                </a:rPr>
                <a:t>条件随机场模型</a:t>
              </a:r>
              <a:endParaRPr lang="zh-CN" altLang="zh-CN" sz="2000" b="1" kern="100" dirty="0">
                <a:solidFill>
                  <a:prstClr val="white"/>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withEffect">
                                  <p:stCondLst>
                                    <p:cond delay="0"/>
                                  </p:stCondLst>
                                  <p:childTnLst>
                                    <p:set>
                                      <p:cBhvr>
                                        <p:cTn id="6" dur="1" fill="hold">
                                          <p:stCondLst>
                                            <p:cond delay="0"/>
                                          </p:stCondLst>
                                        </p:cTn>
                                        <p:tgtEl>
                                          <p:spTgt spid="88"/>
                                        </p:tgtEl>
                                        <p:attrNameLst>
                                          <p:attrName>style.visibility</p:attrName>
                                        </p:attrNameLst>
                                      </p:cBhvr>
                                      <p:to>
                                        <p:strVal val="visible"/>
                                      </p:to>
                                    </p:set>
                                    <p:animEffect transition="in" filter="wipe(down)">
                                      <p:cBhvr>
                                        <p:cTn id="7" dur="580">
                                          <p:stCondLst>
                                            <p:cond delay="0"/>
                                          </p:stCondLst>
                                        </p:cTn>
                                        <p:tgtEl>
                                          <p:spTgt spid="88"/>
                                        </p:tgtEl>
                                      </p:cBhvr>
                                    </p:animEffect>
                                    <p:anim calcmode="lin" valueType="num">
                                      <p:cBhvr>
                                        <p:cTn id="8" dur="1822" tmFilter="0,0; 0.14,0.36; 0.43,0.73; 0.71,0.91; 1.0,1.0">
                                          <p:stCondLst>
                                            <p:cond delay="0"/>
                                          </p:stCondLst>
                                        </p:cTn>
                                        <p:tgtEl>
                                          <p:spTgt spid="88"/>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88"/>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88"/>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88"/>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88"/>
                                        </p:tgtEl>
                                        <p:attrNameLst>
                                          <p:attrName>ppt_y</p:attrName>
                                        </p:attrNameLst>
                                      </p:cBhvr>
                                      <p:tavLst>
                                        <p:tav tm="0" fmla="#ppt_y-sin(pi*$)/81">
                                          <p:val>
                                            <p:fltVal val="0"/>
                                          </p:val>
                                        </p:tav>
                                        <p:tav tm="100000">
                                          <p:val>
                                            <p:fltVal val="1"/>
                                          </p:val>
                                        </p:tav>
                                      </p:tavLst>
                                    </p:anim>
                                    <p:animScale>
                                      <p:cBhvr>
                                        <p:cTn id="13" dur="26">
                                          <p:stCondLst>
                                            <p:cond delay="650"/>
                                          </p:stCondLst>
                                        </p:cTn>
                                        <p:tgtEl>
                                          <p:spTgt spid="88"/>
                                        </p:tgtEl>
                                      </p:cBhvr>
                                      <p:to x="100000" y="60000"/>
                                    </p:animScale>
                                    <p:animScale>
                                      <p:cBhvr>
                                        <p:cTn id="14" dur="166" decel="50000">
                                          <p:stCondLst>
                                            <p:cond delay="676"/>
                                          </p:stCondLst>
                                        </p:cTn>
                                        <p:tgtEl>
                                          <p:spTgt spid="88"/>
                                        </p:tgtEl>
                                      </p:cBhvr>
                                      <p:to x="100000" y="100000"/>
                                    </p:animScale>
                                    <p:animScale>
                                      <p:cBhvr>
                                        <p:cTn id="15" dur="26">
                                          <p:stCondLst>
                                            <p:cond delay="1312"/>
                                          </p:stCondLst>
                                        </p:cTn>
                                        <p:tgtEl>
                                          <p:spTgt spid="88"/>
                                        </p:tgtEl>
                                      </p:cBhvr>
                                      <p:to x="100000" y="80000"/>
                                    </p:animScale>
                                    <p:animScale>
                                      <p:cBhvr>
                                        <p:cTn id="16" dur="166" decel="50000">
                                          <p:stCondLst>
                                            <p:cond delay="1338"/>
                                          </p:stCondLst>
                                        </p:cTn>
                                        <p:tgtEl>
                                          <p:spTgt spid="88"/>
                                        </p:tgtEl>
                                      </p:cBhvr>
                                      <p:to x="100000" y="100000"/>
                                    </p:animScale>
                                    <p:animScale>
                                      <p:cBhvr>
                                        <p:cTn id="17" dur="26">
                                          <p:stCondLst>
                                            <p:cond delay="1642"/>
                                          </p:stCondLst>
                                        </p:cTn>
                                        <p:tgtEl>
                                          <p:spTgt spid="88"/>
                                        </p:tgtEl>
                                      </p:cBhvr>
                                      <p:to x="100000" y="90000"/>
                                    </p:animScale>
                                    <p:animScale>
                                      <p:cBhvr>
                                        <p:cTn id="18" dur="166" decel="50000">
                                          <p:stCondLst>
                                            <p:cond delay="1668"/>
                                          </p:stCondLst>
                                        </p:cTn>
                                        <p:tgtEl>
                                          <p:spTgt spid="88"/>
                                        </p:tgtEl>
                                      </p:cBhvr>
                                      <p:to x="100000" y="100000"/>
                                    </p:animScale>
                                    <p:animScale>
                                      <p:cBhvr>
                                        <p:cTn id="19" dur="26">
                                          <p:stCondLst>
                                            <p:cond delay="1808"/>
                                          </p:stCondLst>
                                        </p:cTn>
                                        <p:tgtEl>
                                          <p:spTgt spid="88"/>
                                        </p:tgtEl>
                                      </p:cBhvr>
                                      <p:to x="100000" y="95000"/>
                                    </p:animScale>
                                    <p:animScale>
                                      <p:cBhvr>
                                        <p:cTn id="20" dur="166" decel="50000">
                                          <p:stCondLst>
                                            <p:cond delay="1834"/>
                                          </p:stCondLst>
                                        </p:cTn>
                                        <p:tgtEl>
                                          <p:spTgt spid="88"/>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0" name="Content Placeholder 2"/>
              <p:cNvSpPr txBox="1"/>
              <p:nvPr/>
            </p:nvSpPr>
            <p:spPr>
              <a:xfrm>
                <a:off x="411481" y="681693"/>
                <a:ext cx="8330184" cy="5773971"/>
              </a:xfrm>
              <a:prstGeom prst="rect">
                <a:avLst/>
              </a:prstGeom>
            </p:spPr>
            <p:txBody>
              <a:bodyPr vert="horz" lIns="91392" tIns="45696" rIns="91392" bIns="45696"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50000"/>
                  </a:lnSpc>
                  <a:spcBef>
                    <a:spcPts val="0"/>
                  </a:spcBef>
                  <a:buNone/>
                </a:pPr>
                <a:r>
                  <a:rPr lang="zh-CN" altLang="en-US" sz="2400" b="1" dirty="0">
                    <a:solidFill>
                      <a:srgbClr val="0070C0"/>
                    </a:solidFill>
                    <a:latin typeface="Arial" panose="020B0604020202020204" pitchFamily="34" charset="0"/>
                    <a:ea typeface="微软雅黑" panose="020B0503020204020204" pitchFamily="34" charset="-122"/>
                    <a:cs typeface="Arial" panose="020B0604020202020204" pitchFamily="34" charset="0"/>
                  </a:rPr>
                  <a:t>估计条件概率</a:t>
                </a:r>
                <a:endParaRPr lang="en-US" altLang="zh-CN" sz="24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对于条件概率</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𝑃</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𝑋</m:t>
                            </m:r>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e>
                            </m:d>
                          </m:sup>
                        </m:s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𝑥</m:t>
                            </m:r>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e>
                            </m:d>
                          </m:sup>
                        </m:s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 </m:t>
                        </m:r>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𝑋</m:t>
                            </m:r>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e>
                            </m:d>
                          </m:sup>
                        </m:s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𝑥</m:t>
                            </m:r>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e>
                            </m:d>
                          </m:sup>
                        </m:s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𝑋</m:t>
                            </m:r>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𝑛</m:t>
                                </m:r>
                              </m:e>
                            </m:d>
                          </m:sup>
                        </m:s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𝑥</m:t>
                            </m:r>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𝑛</m:t>
                                </m:r>
                              </m:e>
                            </m:d>
                          </m:sup>
                        </m:s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𝑌</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𝑦</m:t>
                            </m:r>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𝑙</m:t>
                                </m:r>
                              </m:e>
                            </m:d>
                          </m:sup>
                        </m:sSup>
                      </m:e>
                    </m:d>
                  </m:oMath>
                </a14:m>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a:t>
                </a: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14:m>
                  <m:oMathPara xmlns:m="http://schemas.openxmlformats.org/officeDocument/2006/math">
                    <m:oMathParaPr>
                      <m:jc m:val="centerGroup"/>
                    </m:oMathParaPr>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𝑃</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𝑋</m:t>
                              </m:r>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e>
                              </m:d>
                            </m:sup>
                          </m:s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𝑥</m:t>
                              </m:r>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e>
                              </m:d>
                            </m:sup>
                          </m:s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 </m:t>
                          </m:r>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𝑋</m:t>
                              </m:r>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e>
                              </m:d>
                            </m:sup>
                          </m:s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𝑥</m:t>
                              </m:r>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e>
                              </m:d>
                            </m:sup>
                          </m:s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𝑋</m:t>
                              </m:r>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𝑛</m:t>
                                  </m:r>
                                </m:e>
                              </m:d>
                            </m:sup>
                          </m:s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𝑥</m:t>
                              </m:r>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𝑛</m:t>
                                  </m:r>
                                </m:e>
                              </m:d>
                            </m:sup>
                          </m:s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𝑌</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𝑦</m:t>
                              </m:r>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𝑙</m:t>
                                  </m:r>
                                </m:e>
                              </m:d>
                            </m:sup>
                          </m:sSup>
                        </m:e>
                      </m:d>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f>
                        <m:f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Pr>
                        <m:num>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𝑃</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𝑋</m:t>
                                  </m:r>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e>
                                  </m:d>
                                </m:sup>
                              </m:s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𝑥</m:t>
                                  </m:r>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e>
                                  </m:d>
                                </m:sup>
                              </m:s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 </m:t>
                              </m:r>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𝑋</m:t>
                                  </m:r>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e>
                                  </m:d>
                                </m:sup>
                              </m:s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𝑥</m:t>
                                  </m:r>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e>
                                  </m:d>
                                </m:sup>
                              </m:s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𝑋</m:t>
                                  </m:r>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𝑛</m:t>
                                      </m:r>
                                    </m:e>
                                  </m:d>
                                </m:sup>
                              </m:s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𝑥</m:t>
                                  </m:r>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𝑛</m:t>
                                      </m:r>
                                    </m:e>
                                  </m:d>
                                </m:sup>
                              </m:s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𝑌</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𝑦</m:t>
                                  </m:r>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𝑙</m:t>
                                      </m:r>
                                    </m:e>
                                  </m:d>
                                </m:sup>
                              </m:sSup>
                            </m:e>
                          </m:d>
                        </m:num>
                        <m:den>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𝑃</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𝑌</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𝑦</m:t>
                                  </m:r>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𝑙</m:t>
                                      </m:r>
                                    </m:e>
                                  </m:d>
                                </m:sup>
                              </m:sSup>
                            </m:e>
                          </m:d>
                        </m:den>
                      </m:f>
                    </m:oMath>
                  </m:oMathPara>
                </a14:m>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同样可以认为事件</a:t>
                </a:r>
                <a14:m>
                  <m:oMath xmlns:m="http://schemas.openxmlformats.org/officeDocument/2006/math">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𝑋</m:t>
                            </m:r>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e>
                            </m:d>
                          </m:sup>
                        </m:s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𝑥</m:t>
                            </m:r>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e>
                            </m:d>
                          </m:sup>
                        </m:s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 </m:t>
                        </m:r>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𝑋</m:t>
                            </m:r>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e>
                            </m:d>
                          </m:sup>
                        </m:s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𝑥</m:t>
                            </m:r>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e>
                            </m:d>
                          </m:sup>
                        </m:s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𝑋</m:t>
                            </m:r>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𝑛</m:t>
                                </m:r>
                              </m:e>
                            </m:d>
                          </m:sup>
                        </m:s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𝑥</m:t>
                            </m:r>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𝑛</m:t>
                                </m:r>
                              </m:e>
                            </m:d>
                          </m:sup>
                        </m:s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𝑌</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𝑦</m:t>
                            </m:r>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𝑙</m:t>
                                </m:r>
                              </m:e>
                            </m:d>
                          </m:sup>
                        </m:sSup>
                      </m:e>
                    </m:d>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服从多项式分布。</a:t>
                </a: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p:txBody>
          </p:sp>
        </mc:Choice>
        <mc:Fallback xmlns="">
          <p:sp>
            <p:nvSpPr>
              <p:cNvPr id="20" name="Content Placeholder 2"/>
              <p:cNvSpPr txBox="1">
                <a:spLocks noRot="1" noChangeAspect="1" noMove="1" noResize="1" noEditPoints="1" noAdjustHandles="1" noChangeArrowheads="1" noChangeShapeType="1" noTextEdit="1"/>
              </p:cNvSpPr>
              <p:nvPr/>
            </p:nvSpPr>
            <p:spPr>
              <a:xfrm>
                <a:off x="411481" y="681693"/>
                <a:ext cx="8330184" cy="5773971"/>
              </a:xfrm>
              <a:prstGeom prst="rect">
                <a:avLst/>
              </a:prstGeom>
              <a:blipFill rotWithShape="1">
                <a:blip r:embed="rId3"/>
                <a:stretch>
                  <a:fillRect l="-1171" r="-4319"/>
                </a:stretch>
              </a:blipFill>
            </p:spPr>
            <p:txBody>
              <a:bodyPr/>
              <a:lstStyle/>
              <a:p>
                <a:r>
                  <a:rPr lang="zh-CN" altLang="en-US">
                    <a:noFill/>
                  </a:rPr>
                  <a:t> </a:t>
                </a:r>
                <a:endParaRPr lang="zh-CN" altLang="en-US">
                  <a:noFill/>
                </a:endParaRPr>
              </a:p>
            </p:txBody>
          </p:sp>
        </mc:Fallback>
      </mc:AlternateContent>
      <p:sp>
        <p:nvSpPr>
          <p:cNvPr id="41" name="文本框 2"/>
          <p:cNvSpPr txBox="1"/>
          <p:nvPr/>
        </p:nvSpPr>
        <p:spPr>
          <a:xfrm>
            <a:off x="0" y="158473"/>
            <a:ext cx="9144000" cy="523220"/>
          </a:xfrm>
          <a:prstGeom prst="rect">
            <a:avLst/>
          </a:prstGeom>
          <a:noFill/>
        </p:spPr>
        <p:txBody>
          <a:bodyPr wrap="square" rtlCol="0">
            <a:spAutoFit/>
          </a:bodyPr>
          <a:lstStyle/>
          <a:p>
            <a:pPr algn="ctr" defTabSz="1218565"/>
            <a:r>
              <a:rPr lang="en-US" altLang="zh-CN" sz="2800" b="1" dirty="0">
                <a:solidFill>
                  <a:srgbClr val="0070C0"/>
                </a:solidFill>
                <a:latin typeface="微软雅黑" panose="020B0503020204020204" pitchFamily="34" charset="-122"/>
                <a:ea typeface="微软雅黑" panose="020B0503020204020204" pitchFamily="34" charset="-122"/>
              </a:rPr>
              <a:t>6.3.1 </a:t>
            </a:r>
            <a:r>
              <a:rPr lang="zh-CN" altLang="en-US" sz="2800" b="1" dirty="0">
                <a:solidFill>
                  <a:srgbClr val="0070C0"/>
                </a:solidFill>
                <a:latin typeface="微软雅黑" panose="020B0503020204020204" pitchFamily="34" charset="-122"/>
                <a:ea typeface="微软雅黑" panose="020B0503020204020204" pitchFamily="34" charset="-122"/>
              </a:rPr>
              <a:t>条件概率估计难题</a:t>
            </a:r>
          </a:p>
        </p:txBody>
      </p:sp>
      <p:sp>
        <p:nvSpPr>
          <p:cNvPr id="4" name="灯片编号占位符 1"/>
          <p:cNvSpPr txBox="1"/>
          <p:nvPr/>
        </p:nvSpPr>
        <p:spPr>
          <a:xfrm>
            <a:off x="6791621" y="6464141"/>
            <a:ext cx="2133600" cy="273844"/>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1BEBC7A-FD02-486B-81B5-A845787C689C}" type="slidenum">
              <a:rPr lang="zh-CN" altLang="en-US" sz="1600" smtClean="0"/>
              <a:t>20</a:t>
            </a:fld>
            <a:endParaRPr lang="zh-CN" altLang="en-US" sz="1600" dirty="0"/>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5" name="Rectangle 1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7"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Tree>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0" name="Content Placeholder 2"/>
              <p:cNvSpPr txBox="1"/>
              <p:nvPr/>
            </p:nvSpPr>
            <p:spPr>
              <a:xfrm>
                <a:off x="411481" y="681693"/>
                <a:ext cx="8330184" cy="5773971"/>
              </a:xfrm>
              <a:prstGeom prst="rect">
                <a:avLst/>
              </a:prstGeom>
            </p:spPr>
            <p:txBody>
              <a:bodyPr vert="horz" lIns="91392" tIns="45696" rIns="91392" bIns="45696"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50000"/>
                  </a:lnSpc>
                  <a:spcBef>
                    <a:spcPts val="0"/>
                  </a:spcBef>
                  <a:buNone/>
                </a:pPr>
                <a:r>
                  <a:rPr lang="zh-CN" altLang="en-US" sz="2400" b="1" dirty="0">
                    <a:solidFill>
                      <a:srgbClr val="0070C0"/>
                    </a:solidFill>
                    <a:latin typeface="Arial" panose="020B0604020202020204" pitchFamily="34" charset="0"/>
                    <a:ea typeface="微软雅黑" panose="020B0503020204020204" pitchFamily="34" charset="-122"/>
                    <a:cs typeface="Arial" panose="020B0604020202020204" pitchFamily="34" charset="0"/>
                  </a:rPr>
                  <a:t>估计条件概率</a:t>
                </a:r>
                <a:endParaRPr lang="en-US" altLang="zh-CN" sz="24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设第</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𝑗</m:t>
                    </m:r>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个特征</a:t>
                </a:r>
                <a14:m>
                  <m:oMath xmlns:m="http://schemas.openxmlformats.org/officeDocument/2006/math">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𝑋</m:t>
                        </m:r>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𝑗</m:t>
                            </m:r>
                          </m:e>
                        </m:d>
                      </m:sup>
                    </m:sSup>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可能取值的集合为</a:t>
                </a:r>
                <a14:m>
                  <m:oMath xmlns:m="http://schemas.openxmlformats.org/officeDocument/2006/math">
                    <m:d>
                      <m:dPr>
                        <m:begChr m:val="{"/>
                        <m:endChr m:val="}"/>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Sup>
                          <m:sSub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𝑎</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ub>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𝑗</m:t>
                                </m:r>
                              </m:e>
                            </m:d>
                          </m:sup>
                        </m:sSub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Sup>
                          <m:sSub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𝑎</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sub>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𝑗</m:t>
                                </m:r>
                              </m:e>
                            </m:d>
                          </m:sup>
                        </m:sSub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Sup>
                          <m:sSub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𝑎</m:t>
                            </m:r>
                          </m:e>
                          <m:sub>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𝑆</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𝑗</m:t>
                                </m:r>
                              </m:sub>
                            </m:sSub>
                          </m:sub>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𝑗</m:t>
                                </m:r>
                              </m:e>
                            </m:d>
                          </m:sup>
                        </m:sSubSup>
                      </m:e>
                    </m:d>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a:t>
                </a:r>
                <a14:m>
                  <m:oMath xmlns:m="http://schemas.openxmlformats.org/officeDocument/2006/math">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𝑆</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𝑗</m:t>
                        </m:r>
                      </m:sub>
                    </m:sSub>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为可能取值总数，则事件</a:t>
                </a:r>
                <a14:m>
                  <m:oMath xmlns:m="http://schemas.openxmlformats.org/officeDocument/2006/math">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𝑋</m:t>
                            </m:r>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e>
                            </m:d>
                          </m:sup>
                        </m:s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𝑥</m:t>
                            </m:r>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e>
                            </m:d>
                          </m:sup>
                        </m:s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 </m:t>
                        </m:r>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𝑋</m:t>
                            </m:r>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e>
                            </m:d>
                          </m:sup>
                        </m:s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𝑥</m:t>
                            </m:r>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e>
                            </m:d>
                          </m:sup>
                        </m:s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𝑋</m:t>
                            </m:r>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𝑛</m:t>
                                </m:r>
                              </m:e>
                            </m:d>
                          </m:sup>
                        </m:s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𝑥</m:t>
                            </m:r>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𝑛</m:t>
                                </m:r>
                              </m:e>
                            </m:d>
                          </m:sup>
                        </m:s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𝑌</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𝑦</m:t>
                            </m:r>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𝑙</m:t>
                                </m:r>
                              </m:e>
                            </m:d>
                          </m:sup>
                        </m:sSup>
                      </m:e>
                    </m:d>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有</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𝑘</m:t>
                    </m:r>
                    <m:nary>
                      <m:naryPr>
                        <m:chr m:val="∏"/>
                        <m:limLoc m:val="undOv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naryPr>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𝑗</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ub>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𝑛</m:t>
                        </m:r>
                      </m:sup>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𝑆</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𝑗</m:t>
                            </m:r>
                          </m:sub>
                        </m:sSub>
                      </m:e>
                    </m:nary>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个不同取值。</a:t>
                </a: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在估计联合概率分布时，需要统计所有训练样本在这些取值上出现的次数。这在数据量大、特征数多时，实际上是不可行的难题。</a:t>
                </a:r>
              </a:p>
              <a:p>
                <a:pPr marL="0" indent="457200">
                  <a:lnSpc>
                    <a:spcPct val="150000"/>
                  </a:lnSpc>
                  <a:spcBef>
                    <a:spcPts val="0"/>
                  </a:spcBef>
                  <a:buNone/>
                </a:pP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为了实际可行，朴素贝叶斯法给出了特征条件独立的假定。</a:t>
                </a:r>
              </a:p>
              <a:p>
                <a:pPr marL="0" indent="457200">
                  <a:lnSpc>
                    <a:spcPct val="150000"/>
                  </a:lnSpc>
                  <a:spcBef>
                    <a:spcPts val="0"/>
                  </a:spcBef>
                  <a:buNone/>
                </a:pP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p:txBody>
          </p:sp>
        </mc:Choice>
        <mc:Fallback xmlns="">
          <p:sp>
            <p:nvSpPr>
              <p:cNvPr id="20" name="Content Placeholder 2"/>
              <p:cNvSpPr txBox="1">
                <a:spLocks noRot="1" noChangeAspect="1" noMove="1" noResize="1" noEditPoints="1" noAdjustHandles="1" noChangeArrowheads="1" noChangeShapeType="1" noTextEdit="1"/>
              </p:cNvSpPr>
              <p:nvPr/>
            </p:nvSpPr>
            <p:spPr>
              <a:xfrm>
                <a:off x="411481" y="681693"/>
                <a:ext cx="8330184" cy="5773971"/>
              </a:xfrm>
              <a:prstGeom prst="rect">
                <a:avLst/>
              </a:prstGeom>
              <a:blipFill rotWithShape="1">
                <a:blip r:embed="rId3"/>
                <a:stretch>
                  <a:fillRect l="-1171" r="-3807"/>
                </a:stretch>
              </a:blipFill>
            </p:spPr>
            <p:txBody>
              <a:bodyPr/>
              <a:lstStyle/>
              <a:p>
                <a:r>
                  <a:rPr lang="zh-CN" altLang="en-US">
                    <a:noFill/>
                  </a:rPr>
                  <a:t> </a:t>
                </a:r>
                <a:endParaRPr lang="zh-CN" altLang="en-US">
                  <a:noFill/>
                </a:endParaRPr>
              </a:p>
            </p:txBody>
          </p:sp>
        </mc:Fallback>
      </mc:AlternateContent>
      <p:sp>
        <p:nvSpPr>
          <p:cNvPr id="41" name="文本框 2"/>
          <p:cNvSpPr txBox="1"/>
          <p:nvPr/>
        </p:nvSpPr>
        <p:spPr>
          <a:xfrm>
            <a:off x="0" y="158473"/>
            <a:ext cx="9144000" cy="523220"/>
          </a:xfrm>
          <a:prstGeom prst="rect">
            <a:avLst/>
          </a:prstGeom>
          <a:noFill/>
        </p:spPr>
        <p:txBody>
          <a:bodyPr wrap="square" rtlCol="0">
            <a:spAutoFit/>
          </a:bodyPr>
          <a:lstStyle/>
          <a:p>
            <a:pPr algn="ctr" defTabSz="1218565"/>
            <a:r>
              <a:rPr lang="en-US" altLang="zh-CN" sz="2800" b="1" dirty="0">
                <a:solidFill>
                  <a:srgbClr val="0070C0"/>
                </a:solidFill>
                <a:latin typeface="微软雅黑" panose="020B0503020204020204" pitchFamily="34" charset="-122"/>
                <a:ea typeface="微软雅黑" panose="020B0503020204020204" pitchFamily="34" charset="-122"/>
              </a:rPr>
              <a:t>6.3.1 </a:t>
            </a:r>
            <a:r>
              <a:rPr lang="zh-CN" altLang="en-US" sz="2800" b="1" dirty="0">
                <a:solidFill>
                  <a:srgbClr val="0070C0"/>
                </a:solidFill>
                <a:latin typeface="微软雅黑" panose="020B0503020204020204" pitchFamily="34" charset="-122"/>
                <a:ea typeface="微软雅黑" panose="020B0503020204020204" pitchFamily="34" charset="-122"/>
              </a:rPr>
              <a:t>条件概率估计难题</a:t>
            </a:r>
          </a:p>
        </p:txBody>
      </p:sp>
      <p:sp>
        <p:nvSpPr>
          <p:cNvPr id="4" name="灯片编号占位符 1"/>
          <p:cNvSpPr txBox="1"/>
          <p:nvPr/>
        </p:nvSpPr>
        <p:spPr>
          <a:xfrm>
            <a:off x="6791621" y="6464141"/>
            <a:ext cx="2133600" cy="273844"/>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1BEBC7A-FD02-486B-81B5-A845787C689C}" type="slidenum">
              <a:rPr lang="zh-CN" altLang="en-US" sz="1600" smtClean="0"/>
              <a:t>21</a:t>
            </a:fld>
            <a:endParaRPr lang="zh-CN" altLang="en-US" sz="1600" dirty="0"/>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5" name="Rectangle 1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7"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Tree>
  </p:cSld>
  <p:clrMapOvr>
    <a:masterClrMapping/>
  </p:clrMapOvr>
  <p:transition spd="slow">
    <p:wip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0" name="Content Placeholder 2"/>
              <p:cNvSpPr txBox="1"/>
              <p:nvPr/>
            </p:nvSpPr>
            <p:spPr>
              <a:xfrm>
                <a:off x="411481" y="681693"/>
                <a:ext cx="8330184" cy="5773971"/>
              </a:xfrm>
              <a:prstGeom prst="rect">
                <a:avLst/>
              </a:prstGeom>
            </p:spPr>
            <p:txBody>
              <a:bodyPr vert="horz" lIns="91392" tIns="45696" rIns="91392" bIns="45696"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50000"/>
                  </a:lnSpc>
                  <a:spcBef>
                    <a:spcPts val="0"/>
                  </a:spcBef>
                  <a:buNone/>
                </a:pPr>
                <a:r>
                  <a:rPr lang="zh-CN" altLang="en-US" sz="2400" b="1" dirty="0">
                    <a:solidFill>
                      <a:srgbClr val="0070C0"/>
                    </a:solidFill>
                    <a:latin typeface="Arial" panose="020B0604020202020204" pitchFamily="34" charset="0"/>
                    <a:ea typeface="微软雅黑" panose="020B0503020204020204" pitchFamily="34" charset="-122"/>
                    <a:cs typeface="Arial" panose="020B0604020202020204" pitchFamily="34" charset="0"/>
                  </a:rPr>
                  <a:t>条件独立性假定下的条件概率</a:t>
                </a:r>
                <a:endParaRPr lang="en-US" altLang="zh-CN" sz="24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朴素贝叶斯法对条件概率分布作了条件独立性的假定。条件概率在此假定下：</a:t>
                </a: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14:m>
                  <m:oMathPara xmlns:m="http://schemas.openxmlformats.org/officeDocument/2006/math">
                    <m:oMathParaPr>
                      <m:jc m:val="centerGroup"/>
                    </m:oMathParaPr>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𝑃</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𝑋</m:t>
                              </m:r>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e>
                              </m:d>
                            </m:sup>
                          </m:s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𝑥</m:t>
                              </m:r>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e>
                              </m:d>
                            </m:sup>
                          </m:s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 </m:t>
                          </m:r>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𝑋</m:t>
                              </m:r>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e>
                              </m:d>
                            </m:sup>
                          </m:s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𝑥</m:t>
                              </m:r>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e>
                              </m:d>
                            </m:sup>
                          </m:s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𝑋</m:t>
                              </m:r>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𝑛</m:t>
                                  </m:r>
                                </m:e>
                              </m:d>
                            </m:sup>
                          </m:s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𝑥</m:t>
                              </m:r>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𝑛</m:t>
                                  </m:r>
                                </m:e>
                              </m:d>
                            </m:sup>
                          </m:s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𝑌</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𝑦</m:t>
                              </m:r>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𝑙</m:t>
                                  </m:r>
                                </m:e>
                              </m:d>
                            </m:sup>
                          </m:sSup>
                        </m:e>
                      </m:d>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𝑃</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𝑋</m:t>
                              </m:r>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e>
                              </m:d>
                            </m:sup>
                          </m:s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𝑥</m:t>
                              </m:r>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e>
                              </m:d>
                            </m:sup>
                          </m:s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𝑌</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𝑦</m:t>
                              </m:r>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𝑙</m:t>
                                  </m:r>
                                </m:e>
                              </m:d>
                            </m:sup>
                          </m:sSup>
                        </m:e>
                      </m:d>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𝑃</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𝑋</m:t>
                              </m:r>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e>
                              </m:d>
                            </m:sup>
                          </m:s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𝑥</m:t>
                              </m:r>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e>
                              </m:d>
                            </m:sup>
                          </m:s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𝑌</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𝑦</m:t>
                              </m:r>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𝑙</m:t>
                                  </m:r>
                                </m:e>
                              </m:d>
                            </m:sup>
                          </m:sSup>
                        </m:e>
                      </m:d>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𝑃</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𝑋</m:t>
                              </m:r>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𝑛</m:t>
                                  </m:r>
                                </m:e>
                              </m:d>
                            </m:sup>
                          </m:s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𝑥</m:t>
                              </m:r>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𝑛</m:t>
                                  </m:r>
                                </m:e>
                              </m:d>
                            </m:sup>
                          </m:s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𝑌</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𝑦</m:t>
                              </m:r>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𝑙</m:t>
                                  </m:r>
                                </m:e>
                              </m:d>
                            </m:sup>
                          </m:sSup>
                        </m:e>
                      </m:d>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nary>
                        <m:naryPr>
                          <m:chr m:val="∏"/>
                          <m:limLoc m:val="subSup"/>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naryPr>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𝑗</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ub>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𝑛</m:t>
                          </m:r>
                        </m:sup>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𝑃</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𝑋</m:t>
                                  </m:r>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𝑗</m:t>
                                      </m:r>
                                    </m:e>
                                  </m:d>
                                </m:sup>
                              </m:s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𝑥</m:t>
                                  </m:r>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𝑗</m:t>
                                      </m:r>
                                    </m:e>
                                  </m:d>
                                </m:sup>
                              </m:s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𝑌</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𝑦</m:t>
                                  </m:r>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𝑙</m:t>
                                      </m:r>
                                    </m:e>
                                  </m:d>
                                </m:sup>
                              </m:sSup>
                            </m:e>
                          </m:d>
                        </m:e>
                      </m:nary>
                    </m:oMath>
                  </m:oMathPara>
                </a14:m>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p:txBody>
          </p:sp>
        </mc:Choice>
        <mc:Fallback xmlns="">
          <p:sp>
            <p:nvSpPr>
              <p:cNvPr id="20" name="Content Placeholder 2"/>
              <p:cNvSpPr txBox="1">
                <a:spLocks noRot="1" noChangeAspect="1" noMove="1" noResize="1" noEditPoints="1" noAdjustHandles="1" noChangeArrowheads="1" noChangeShapeType="1" noTextEdit="1"/>
              </p:cNvSpPr>
              <p:nvPr/>
            </p:nvSpPr>
            <p:spPr>
              <a:xfrm>
                <a:off x="411481" y="681693"/>
                <a:ext cx="8330184" cy="5773971"/>
              </a:xfrm>
              <a:prstGeom prst="rect">
                <a:avLst/>
              </a:prstGeom>
              <a:blipFill rotWithShape="1">
                <a:blip r:embed="rId3"/>
                <a:stretch>
                  <a:fillRect l="-1171"/>
                </a:stretch>
              </a:blipFill>
            </p:spPr>
            <p:txBody>
              <a:bodyPr/>
              <a:lstStyle/>
              <a:p>
                <a:r>
                  <a:rPr lang="zh-CN" altLang="en-US">
                    <a:noFill/>
                  </a:rPr>
                  <a:t> </a:t>
                </a:r>
                <a:endParaRPr lang="zh-CN" altLang="en-US">
                  <a:noFill/>
                </a:endParaRPr>
              </a:p>
            </p:txBody>
          </p:sp>
        </mc:Fallback>
      </mc:AlternateContent>
      <p:sp>
        <p:nvSpPr>
          <p:cNvPr id="41" name="文本框 2"/>
          <p:cNvSpPr txBox="1"/>
          <p:nvPr/>
        </p:nvSpPr>
        <p:spPr>
          <a:xfrm>
            <a:off x="0" y="158473"/>
            <a:ext cx="9144000" cy="523220"/>
          </a:xfrm>
          <a:prstGeom prst="rect">
            <a:avLst/>
          </a:prstGeom>
          <a:noFill/>
        </p:spPr>
        <p:txBody>
          <a:bodyPr wrap="square" rtlCol="0">
            <a:spAutoFit/>
          </a:bodyPr>
          <a:lstStyle/>
          <a:p>
            <a:pPr algn="ctr" defTabSz="1218565"/>
            <a:r>
              <a:rPr lang="en-US" altLang="zh-CN" sz="2800" b="1" dirty="0">
                <a:solidFill>
                  <a:srgbClr val="0070C0"/>
                </a:solidFill>
                <a:latin typeface="微软雅黑" panose="020B0503020204020204" pitchFamily="34" charset="-122"/>
                <a:ea typeface="微软雅黑" panose="020B0503020204020204" pitchFamily="34" charset="-122"/>
              </a:rPr>
              <a:t>6.3.2 </a:t>
            </a:r>
            <a:r>
              <a:rPr lang="zh-CN" altLang="en-US" sz="2800" b="1" dirty="0">
                <a:solidFill>
                  <a:srgbClr val="0070C0"/>
                </a:solidFill>
                <a:latin typeface="微软雅黑" panose="020B0503020204020204" pitchFamily="34" charset="-122"/>
                <a:ea typeface="微软雅黑" panose="020B0503020204020204" pitchFamily="34" charset="-122"/>
              </a:rPr>
              <a:t>特征条件独立假定</a:t>
            </a:r>
          </a:p>
        </p:txBody>
      </p:sp>
      <p:sp>
        <p:nvSpPr>
          <p:cNvPr id="4" name="灯片编号占位符 1"/>
          <p:cNvSpPr txBox="1"/>
          <p:nvPr/>
        </p:nvSpPr>
        <p:spPr>
          <a:xfrm>
            <a:off x="6791621" y="6464141"/>
            <a:ext cx="2133600" cy="273844"/>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1BEBC7A-FD02-486B-81B5-A845787C689C}" type="slidenum">
              <a:rPr lang="zh-CN" altLang="en-US" sz="1600" smtClean="0"/>
              <a:t>22</a:t>
            </a:fld>
            <a:endParaRPr lang="zh-CN" altLang="en-US" sz="1600" dirty="0"/>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5" name="Rectangle 1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7"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Tree>
  </p:cSld>
  <p:clrMapOvr>
    <a:masterClrMapping/>
  </p:clrMapOvr>
  <p:transition spd="slow">
    <p:wip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0" name="Content Placeholder 2"/>
              <p:cNvSpPr txBox="1"/>
              <p:nvPr/>
            </p:nvSpPr>
            <p:spPr>
              <a:xfrm>
                <a:off x="411481" y="681693"/>
                <a:ext cx="8330184" cy="5773971"/>
              </a:xfrm>
              <a:prstGeom prst="rect">
                <a:avLst/>
              </a:prstGeom>
            </p:spPr>
            <p:txBody>
              <a:bodyPr vert="horz" lIns="91392" tIns="45696" rIns="91392" bIns="45696"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50000"/>
                  </a:lnSpc>
                  <a:spcBef>
                    <a:spcPts val="0"/>
                  </a:spcBef>
                  <a:buNone/>
                </a:pPr>
                <a:r>
                  <a:rPr lang="zh-CN" altLang="en-US" sz="2400" b="1" dirty="0">
                    <a:solidFill>
                      <a:srgbClr val="0070C0"/>
                    </a:solidFill>
                    <a:latin typeface="Arial" panose="020B0604020202020204" pitchFamily="34" charset="0"/>
                    <a:ea typeface="微软雅黑" panose="020B0503020204020204" pitchFamily="34" charset="-122"/>
                    <a:cs typeface="Arial" panose="020B0604020202020204" pitchFamily="34" charset="0"/>
                  </a:rPr>
                  <a:t>条件概率的估计</a:t>
                </a:r>
                <a:endParaRPr lang="en-US" altLang="zh-CN" sz="24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14:m>
                  <m:oMathPara xmlns:m="http://schemas.openxmlformats.org/officeDocument/2006/math">
                    <m:oMathParaPr>
                      <m:jc m:val="centerGroup"/>
                    </m:oMathParaPr>
                    <m:oMath xmlns:m="http://schemas.openxmlformats.org/officeDocument/2006/math">
                      <m:acc>
                        <m:accPr>
                          <m:chr m:val="̂"/>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acc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𝑃</m:t>
                          </m:r>
                        </m:e>
                      </m:acc>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𝑋</m:t>
                              </m:r>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𝑗</m:t>
                                  </m:r>
                                </m:e>
                              </m:d>
                            </m:sup>
                          </m:s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𝑥</m:t>
                              </m:r>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𝑗</m:t>
                                  </m:r>
                                </m:e>
                              </m:d>
                            </m:sup>
                          </m:s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𝑌</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𝑦</m:t>
                              </m:r>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𝑙</m:t>
                                  </m:r>
                                </m:e>
                              </m:d>
                            </m:sup>
                          </m:sSup>
                        </m:e>
                      </m:d>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f>
                        <m:f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Pr>
                        <m:num>
                          <m:nary>
                            <m:naryPr>
                              <m:chr m:val="∑"/>
                              <m:limLoc m:val="undOv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naryPr>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ub>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𝑚</m:t>
                              </m:r>
                            </m:sup>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𝐼</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Sup>
                                    <m:sSub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𝑋</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𝑗</m:t>
                                          </m:r>
                                        </m:e>
                                      </m:d>
                                    </m:sup>
                                  </m:sSub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𝑥</m:t>
                                      </m:r>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𝑗</m:t>
                                          </m:r>
                                        </m:e>
                                      </m:d>
                                    </m:sup>
                                  </m:s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𝑦</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𝑦</m:t>
                                      </m:r>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𝑙</m:t>
                                          </m:r>
                                        </m:e>
                                      </m:d>
                                    </m:sup>
                                  </m:sSup>
                                </m:e>
                              </m:d>
                            </m:e>
                          </m:nary>
                        </m:num>
                        <m:den>
                          <m:nary>
                            <m:naryPr>
                              <m:chr m:val="∑"/>
                              <m:limLoc m:val="undOv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naryPr>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ub>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𝑚</m:t>
                              </m:r>
                            </m:sup>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𝐼</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𝑦</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𝑦</m:t>
                                      </m:r>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𝑙</m:t>
                                          </m:r>
                                        </m:e>
                                      </m:d>
                                    </m:sup>
                                  </m:sSup>
                                </m:e>
                              </m:d>
                            </m:e>
                          </m:nary>
                        </m:den>
                      </m:f>
                    </m:oMath>
                  </m:oMathPara>
                </a14:m>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在学习模型时，对于条件概率的估计，只需事先统计每一个特征值在指定预测值时出现的频率。在估计后验概率时，取出对应的频率值相乘即可。因此，模型要统计的条件概率的频率值为</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𝑘</m:t>
                    </m:r>
                    <m:nary>
                      <m:naryPr>
                        <m:chr m:val="∑"/>
                        <m:limLoc m:val="undOv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naryPr>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𝑗</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ub>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𝑛</m:t>
                        </m:r>
                      </m:sup>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𝑆</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𝑗</m:t>
                            </m:r>
                          </m:sub>
                        </m:sSub>
                      </m:e>
                    </m:nary>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个，显然比</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𝑘</m:t>
                    </m:r>
                    <m:nary>
                      <m:naryPr>
                        <m:chr m:val="∏"/>
                        <m:limLoc m:val="undOv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naryPr>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𝑗</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ub>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𝑛</m:t>
                        </m:r>
                      </m:sup>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𝑆</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𝑗</m:t>
                            </m:r>
                          </m:sub>
                        </m:sSub>
                      </m:e>
                    </m:nary>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个大为减少。</a:t>
                </a: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p:txBody>
          </p:sp>
        </mc:Choice>
        <mc:Fallback xmlns="">
          <p:sp>
            <p:nvSpPr>
              <p:cNvPr id="20" name="Content Placeholder 2"/>
              <p:cNvSpPr txBox="1">
                <a:spLocks noRot="1" noChangeAspect="1" noMove="1" noResize="1" noEditPoints="1" noAdjustHandles="1" noChangeArrowheads="1" noChangeShapeType="1" noTextEdit="1"/>
              </p:cNvSpPr>
              <p:nvPr/>
            </p:nvSpPr>
            <p:spPr>
              <a:xfrm>
                <a:off x="411481" y="681693"/>
                <a:ext cx="8330184" cy="5773971"/>
              </a:xfrm>
              <a:prstGeom prst="rect">
                <a:avLst/>
              </a:prstGeom>
              <a:blipFill rotWithShape="1">
                <a:blip r:embed="rId3"/>
                <a:stretch>
                  <a:fillRect l="-2709" r="-659"/>
                </a:stretch>
              </a:blipFill>
            </p:spPr>
            <p:txBody>
              <a:bodyPr/>
              <a:lstStyle/>
              <a:p>
                <a:r>
                  <a:rPr lang="zh-CN" altLang="en-US">
                    <a:noFill/>
                  </a:rPr>
                  <a:t> </a:t>
                </a:r>
                <a:endParaRPr lang="zh-CN" altLang="en-US">
                  <a:noFill/>
                </a:endParaRPr>
              </a:p>
            </p:txBody>
          </p:sp>
        </mc:Fallback>
      </mc:AlternateContent>
      <p:sp>
        <p:nvSpPr>
          <p:cNvPr id="41" name="文本框 2"/>
          <p:cNvSpPr txBox="1"/>
          <p:nvPr/>
        </p:nvSpPr>
        <p:spPr>
          <a:xfrm>
            <a:off x="0" y="158473"/>
            <a:ext cx="9144000" cy="523220"/>
          </a:xfrm>
          <a:prstGeom prst="rect">
            <a:avLst/>
          </a:prstGeom>
          <a:noFill/>
        </p:spPr>
        <p:txBody>
          <a:bodyPr wrap="square" rtlCol="0">
            <a:spAutoFit/>
          </a:bodyPr>
          <a:lstStyle/>
          <a:p>
            <a:pPr algn="ctr" defTabSz="1218565"/>
            <a:r>
              <a:rPr lang="en-US" altLang="zh-CN" sz="2800" b="1" dirty="0">
                <a:solidFill>
                  <a:srgbClr val="0070C0"/>
                </a:solidFill>
                <a:latin typeface="微软雅黑" panose="020B0503020204020204" pitchFamily="34" charset="-122"/>
                <a:ea typeface="微软雅黑" panose="020B0503020204020204" pitchFamily="34" charset="-122"/>
              </a:rPr>
              <a:t>6.3.2 </a:t>
            </a:r>
            <a:r>
              <a:rPr lang="zh-CN" altLang="en-US" sz="2800" b="1" dirty="0">
                <a:solidFill>
                  <a:srgbClr val="0070C0"/>
                </a:solidFill>
                <a:latin typeface="微软雅黑" panose="020B0503020204020204" pitchFamily="34" charset="-122"/>
                <a:ea typeface="微软雅黑" panose="020B0503020204020204" pitchFamily="34" charset="-122"/>
              </a:rPr>
              <a:t>特征条件独立假定</a:t>
            </a:r>
          </a:p>
        </p:txBody>
      </p:sp>
      <p:sp>
        <p:nvSpPr>
          <p:cNvPr id="4" name="灯片编号占位符 1"/>
          <p:cNvSpPr txBox="1"/>
          <p:nvPr/>
        </p:nvSpPr>
        <p:spPr>
          <a:xfrm>
            <a:off x="6791621" y="6464141"/>
            <a:ext cx="2133600" cy="273844"/>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1BEBC7A-FD02-486B-81B5-A845787C689C}" type="slidenum">
              <a:rPr lang="zh-CN" altLang="en-US" sz="1600" smtClean="0"/>
              <a:t>23</a:t>
            </a:fld>
            <a:endParaRPr lang="zh-CN" altLang="en-US" sz="1600" dirty="0"/>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5" name="Rectangle 1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7"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Tree>
  </p:cSld>
  <p:clrMapOvr>
    <a:masterClrMapping/>
  </p:clrMapOvr>
  <p:transition spd="slow">
    <p:wip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Content Placeholder 2"/>
          <p:cNvSpPr txBox="1"/>
          <p:nvPr/>
        </p:nvSpPr>
        <p:spPr>
          <a:xfrm>
            <a:off x="411481" y="681693"/>
            <a:ext cx="8330184" cy="5773971"/>
          </a:xfrm>
          <a:prstGeom prst="rect">
            <a:avLst/>
          </a:prstGeom>
        </p:spPr>
        <p:txBody>
          <a:bodyPr vert="horz" lIns="91392" tIns="45696" rIns="91392" bIns="45696"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50000"/>
              </a:lnSpc>
              <a:spcBef>
                <a:spcPts val="0"/>
              </a:spcBef>
              <a:buNone/>
            </a:pPr>
            <a:r>
              <a:rPr lang="zh-CN" altLang="en-US" sz="2400" b="1" dirty="0">
                <a:solidFill>
                  <a:srgbClr val="0070C0"/>
                </a:solidFill>
                <a:latin typeface="Arial" panose="020B0604020202020204" pitchFamily="34" charset="0"/>
                <a:ea typeface="微软雅黑" panose="020B0503020204020204" pitchFamily="34" charset="-122"/>
                <a:cs typeface="Arial" panose="020B0604020202020204" pitchFamily="34" charset="0"/>
              </a:rPr>
              <a:t>示例</a:t>
            </a:r>
            <a:endParaRPr lang="en-US" altLang="zh-CN" sz="24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身高、学历、月薪三个特征的取值个数分别为</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2</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3</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2</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，预测值个数为</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2</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a:t>
            </a:r>
          </a:p>
          <a:p>
            <a:pPr marL="0" indent="457200">
              <a:lnSpc>
                <a:spcPct val="150000"/>
              </a:lnSpc>
              <a:spcBef>
                <a:spcPts val="0"/>
              </a:spcBef>
              <a:buNone/>
            </a:pP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如果不作特征条件独立的假定，模型在学习时需要统计</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2×3×2×2+2=26</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个样本出现的频率。而在特征条件独立的假定下，模型只需要学习</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2(2+3+2)+2=16</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个频率值。</a:t>
            </a:r>
          </a:p>
          <a:p>
            <a:pPr marL="0" indent="457200">
              <a:lnSpc>
                <a:spcPct val="150000"/>
              </a:lnSpc>
              <a:spcBef>
                <a:spcPts val="0"/>
              </a:spcBef>
              <a:buNone/>
            </a:pP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p:txBody>
      </p:sp>
      <p:sp>
        <p:nvSpPr>
          <p:cNvPr id="41" name="文本框 2"/>
          <p:cNvSpPr txBox="1"/>
          <p:nvPr/>
        </p:nvSpPr>
        <p:spPr>
          <a:xfrm>
            <a:off x="0" y="158473"/>
            <a:ext cx="9144000" cy="523220"/>
          </a:xfrm>
          <a:prstGeom prst="rect">
            <a:avLst/>
          </a:prstGeom>
          <a:noFill/>
        </p:spPr>
        <p:txBody>
          <a:bodyPr wrap="square" rtlCol="0">
            <a:spAutoFit/>
          </a:bodyPr>
          <a:lstStyle/>
          <a:p>
            <a:pPr algn="ctr" defTabSz="1218565"/>
            <a:r>
              <a:rPr lang="en-US" altLang="zh-CN" sz="2800" b="1" dirty="0">
                <a:solidFill>
                  <a:srgbClr val="0070C0"/>
                </a:solidFill>
                <a:latin typeface="微软雅黑" panose="020B0503020204020204" pitchFamily="34" charset="-122"/>
                <a:ea typeface="微软雅黑" panose="020B0503020204020204" pitchFamily="34" charset="-122"/>
              </a:rPr>
              <a:t>6.3.2 </a:t>
            </a:r>
            <a:r>
              <a:rPr lang="zh-CN" altLang="en-US" sz="2800" b="1" dirty="0">
                <a:solidFill>
                  <a:srgbClr val="0070C0"/>
                </a:solidFill>
                <a:latin typeface="微软雅黑" panose="020B0503020204020204" pitchFamily="34" charset="-122"/>
                <a:ea typeface="微软雅黑" panose="020B0503020204020204" pitchFamily="34" charset="-122"/>
              </a:rPr>
              <a:t>特征条件独立假定</a:t>
            </a:r>
          </a:p>
        </p:txBody>
      </p:sp>
      <p:sp>
        <p:nvSpPr>
          <p:cNvPr id="4" name="灯片编号占位符 1"/>
          <p:cNvSpPr txBox="1"/>
          <p:nvPr/>
        </p:nvSpPr>
        <p:spPr>
          <a:xfrm>
            <a:off x="6791621" y="6464141"/>
            <a:ext cx="2133600" cy="273844"/>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1BEBC7A-FD02-486B-81B5-A845787C689C}" type="slidenum">
              <a:rPr lang="zh-CN" altLang="en-US" sz="1600" smtClean="0"/>
              <a:t>24</a:t>
            </a:fld>
            <a:endParaRPr lang="zh-CN" altLang="en-US" sz="1600" dirty="0"/>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5" name="Rectangle 1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7"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pic>
        <p:nvPicPr>
          <p:cNvPr id="262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6208" y="1192489"/>
            <a:ext cx="8609013" cy="2505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wip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0" name="Content Placeholder 2"/>
              <p:cNvSpPr txBox="1"/>
              <p:nvPr/>
            </p:nvSpPr>
            <p:spPr>
              <a:xfrm>
                <a:off x="411481" y="681693"/>
                <a:ext cx="8330184" cy="5773971"/>
              </a:xfrm>
              <a:prstGeom prst="rect">
                <a:avLst/>
              </a:prstGeom>
            </p:spPr>
            <p:txBody>
              <a:bodyPr vert="horz" lIns="91392" tIns="45696" rIns="91392" bIns="45696"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50000"/>
                  </a:lnSpc>
                  <a:spcBef>
                    <a:spcPts val="0"/>
                  </a:spcBef>
                  <a:buNone/>
                </a:pPr>
                <a:r>
                  <a:rPr lang="zh-CN" altLang="en-US" sz="2400" b="1" dirty="0">
                    <a:solidFill>
                      <a:srgbClr val="0070C0"/>
                    </a:solidFill>
                    <a:latin typeface="Arial" panose="020B0604020202020204" pitchFamily="34" charset="0"/>
                    <a:ea typeface="微软雅黑" panose="020B0503020204020204" pitchFamily="34" charset="-122"/>
                    <a:cs typeface="Arial" panose="020B0604020202020204" pitchFamily="34" charset="0"/>
                  </a:rPr>
                  <a:t>算法流程</a:t>
                </a:r>
                <a:endParaRPr lang="en-US" altLang="zh-CN" sz="24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在学习过程，朴素贝叶斯法先从样本集中估计先验概率和条件概率。</a:t>
                </a: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在判别过程，对给定的实例</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𝑥</m:t>
                            </m:r>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e>
                            </m:d>
                          </m:sup>
                        </m:s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𝑥</m:t>
                            </m:r>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𝑛</m:t>
                                </m:r>
                              </m:e>
                            </m:d>
                          </m:sup>
                        </m:sSup>
                      </m:e>
                    </m:d>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，对标签的每一个取值计算：</a:t>
                </a: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spcBef>
                    <a:spcPts val="0"/>
                  </a:spcBef>
                  <a:buNone/>
                </a:pPr>
                <a14:m>
                  <m:oMathPara xmlns:m="http://schemas.openxmlformats.org/officeDocument/2006/math">
                    <m:oMathParaPr>
                      <m:jc m:val="centerGroup"/>
                    </m:oMathParaPr>
                    <m:oMath xmlns:m="http://schemas.openxmlformats.org/officeDocument/2006/math">
                      <m:acc>
                        <m:accPr>
                          <m:chr m:val="̂"/>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acc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𝑃</m:t>
                          </m:r>
                        </m:e>
                      </m:acc>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𝑌</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𝑦</m:t>
                              </m:r>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𝑙</m:t>
                                  </m:r>
                                </m:e>
                              </m:d>
                            </m:sup>
                          </m:sSup>
                        </m:e>
                      </m:d>
                      <m:nary>
                        <m:naryPr>
                          <m:chr m:val="∏"/>
                          <m:limLoc m:val="undOv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naryPr>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𝑗</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ub>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𝑛</m:t>
                          </m:r>
                        </m:sup>
                        <m:e>
                          <m:acc>
                            <m:accPr>
                              <m:chr m:val="̂"/>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acc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𝑃</m:t>
                              </m:r>
                            </m:e>
                          </m:acc>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𝑋</m:t>
                                  </m:r>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𝑗</m:t>
                                      </m:r>
                                    </m:e>
                                  </m:d>
                                </m:sup>
                              </m:s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𝑥</m:t>
                                  </m:r>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𝑗</m:t>
                                      </m:r>
                                    </m:e>
                                  </m:d>
                                </m:sup>
                              </m:s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𝑌</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𝑦</m:t>
                                  </m:r>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𝑙</m:t>
                                      </m:r>
                                    </m:e>
                                  </m:d>
                                </m:sup>
                              </m:sSup>
                            </m:e>
                          </m:d>
                        </m:e>
                      </m:nary>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𝑙</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=1,2,…,</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𝑘</m:t>
                      </m:r>
                    </m:oMath>
                  </m:oMathPara>
                </a14:m>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将其中最大值对应的标签值作为</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的预测值</a:t>
                </a:r>
                <a14:m>
                  <m:oMath xmlns:m="http://schemas.openxmlformats.org/officeDocument/2006/math">
                    <m:acc>
                      <m:accPr>
                        <m:chr m:val="̂"/>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acc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𝑦</m:t>
                        </m:r>
                      </m:e>
                    </m:acc>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a:t>
                </a: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spcBef>
                    <a:spcPts val="0"/>
                  </a:spcBef>
                  <a:buNone/>
                </a:pPr>
                <a14:m>
                  <m:oMathPara xmlns:m="http://schemas.openxmlformats.org/officeDocument/2006/math">
                    <m:oMathParaPr>
                      <m:jc m:val="centerGroup"/>
                    </m:oMathParaPr>
                    <m:oMath xmlns:m="http://schemas.openxmlformats.org/officeDocument/2006/math">
                      <m:acc>
                        <m:accPr>
                          <m:chr m:val="̂"/>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acc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𝑦</m:t>
                          </m:r>
                        </m:e>
                      </m:acc>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𝑎𝑟𝑔</m:t>
                      </m:r>
                      <m:func>
                        <m:func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uncPr>
                        <m:fName>
                          <m:limLow>
                            <m:limLow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limLow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𝑚𝑎𝑥</m:t>
                              </m:r>
                            </m:e>
                            <m:lim>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𝑦</m:t>
                                  </m:r>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𝑙</m:t>
                                      </m:r>
                                    </m:e>
                                  </m:d>
                                </m:sup>
                              </m:sSup>
                            </m:lim>
                          </m:limLow>
                        </m:fName>
                        <m:e>
                          <m:acc>
                            <m:accPr>
                              <m:chr m:val="̂"/>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acc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𝑃</m:t>
                              </m:r>
                            </m:e>
                          </m:acc>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𝑌</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𝑦</m:t>
                                  </m:r>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𝑙</m:t>
                                      </m:r>
                                    </m:e>
                                  </m:d>
                                </m:sup>
                              </m:sSup>
                            </m:e>
                          </m:d>
                          <m:nary>
                            <m:naryPr>
                              <m:chr m:val="∏"/>
                              <m:limLoc m:val="undOv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naryPr>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𝑗</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ub>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𝑛</m:t>
                              </m:r>
                            </m:sup>
                            <m:e>
                              <m:acc>
                                <m:accPr>
                                  <m:chr m:val="̂"/>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acc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𝑃</m:t>
                                  </m:r>
                                </m:e>
                              </m:acc>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𝑋</m:t>
                                      </m:r>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𝑗</m:t>
                                          </m:r>
                                        </m:e>
                                      </m:d>
                                    </m:sup>
                                  </m:s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𝑥</m:t>
                                      </m:r>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𝑗</m:t>
                                          </m:r>
                                        </m:e>
                                      </m:d>
                                    </m:sup>
                                  </m:s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𝑌</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𝑦</m:t>
                                      </m:r>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𝑙</m:t>
                                          </m:r>
                                        </m:e>
                                      </m:d>
                                    </m:sup>
                                  </m:sSup>
                                </m:e>
                              </m:d>
                            </m:e>
                          </m:nary>
                        </m:e>
                      </m:func>
                    </m:oMath>
                  </m:oMathPara>
                </a14:m>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p:txBody>
          </p:sp>
        </mc:Choice>
        <mc:Fallback xmlns="">
          <p:sp>
            <p:nvSpPr>
              <p:cNvPr id="20" name="Content Placeholder 2"/>
              <p:cNvSpPr txBox="1">
                <a:spLocks noRot="1" noChangeAspect="1" noMove="1" noResize="1" noEditPoints="1" noAdjustHandles="1" noChangeArrowheads="1" noChangeShapeType="1" noTextEdit="1"/>
              </p:cNvSpPr>
              <p:nvPr/>
            </p:nvSpPr>
            <p:spPr>
              <a:xfrm>
                <a:off x="411481" y="681693"/>
                <a:ext cx="8330184" cy="5773971"/>
              </a:xfrm>
              <a:prstGeom prst="rect">
                <a:avLst/>
              </a:prstGeom>
              <a:blipFill rotWithShape="1">
                <a:blip r:embed="rId3"/>
                <a:stretch>
                  <a:fillRect l="-1171"/>
                </a:stretch>
              </a:blipFill>
            </p:spPr>
            <p:txBody>
              <a:bodyPr/>
              <a:lstStyle/>
              <a:p>
                <a:r>
                  <a:rPr lang="zh-CN" altLang="en-US">
                    <a:noFill/>
                  </a:rPr>
                  <a:t> </a:t>
                </a:r>
                <a:endParaRPr lang="zh-CN" altLang="en-US">
                  <a:noFill/>
                </a:endParaRPr>
              </a:p>
            </p:txBody>
          </p:sp>
        </mc:Fallback>
      </mc:AlternateContent>
      <p:sp>
        <p:nvSpPr>
          <p:cNvPr id="41" name="文本框 2"/>
          <p:cNvSpPr txBox="1"/>
          <p:nvPr/>
        </p:nvSpPr>
        <p:spPr>
          <a:xfrm>
            <a:off x="0" y="158473"/>
            <a:ext cx="9144000" cy="523220"/>
          </a:xfrm>
          <a:prstGeom prst="rect">
            <a:avLst/>
          </a:prstGeom>
          <a:noFill/>
        </p:spPr>
        <p:txBody>
          <a:bodyPr wrap="square" rtlCol="0">
            <a:spAutoFit/>
          </a:bodyPr>
          <a:lstStyle/>
          <a:p>
            <a:pPr algn="ctr" defTabSz="1218565"/>
            <a:r>
              <a:rPr lang="en-US" altLang="zh-CN" sz="2800" b="1" dirty="0">
                <a:solidFill>
                  <a:srgbClr val="0070C0"/>
                </a:solidFill>
                <a:latin typeface="微软雅黑" panose="020B0503020204020204" pitchFamily="34" charset="-122"/>
                <a:ea typeface="微软雅黑" panose="020B0503020204020204" pitchFamily="34" charset="-122"/>
              </a:rPr>
              <a:t>6.3.3 </a:t>
            </a:r>
            <a:r>
              <a:rPr lang="zh-CN" altLang="en-US" sz="2800" b="1" dirty="0">
                <a:solidFill>
                  <a:srgbClr val="0070C0"/>
                </a:solidFill>
                <a:latin typeface="微软雅黑" panose="020B0503020204020204" pitchFamily="34" charset="-122"/>
                <a:ea typeface="微软雅黑" panose="020B0503020204020204" pitchFamily="34" charset="-122"/>
              </a:rPr>
              <a:t>朴素贝叶斯法的算法流程及示例</a:t>
            </a:r>
          </a:p>
        </p:txBody>
      </p:sp>
      <p:sp>
        <p:nvSpPr>
          <p:cNvPr id="4" name="灯片编号占位符 1"/>
          <p:cNvSpPr txBox="1"/>
          <p:nvPr/>
        </p:nvSpPr>
        <p:spPr>
          <a:xfrm>
            <a:off x="6791621" y="6464141"/>
            <a:ext cx="2133600" cy="273844"/>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1BEBC7A-FD02-486B-81B5-A845787C689C}" type="slidenum">
              <a:rPr lang="zh-CN" altLang="en-US" sz="1600" smtClean="0"/>
              <a:t>25</a:t>
            </a:fld>
            <a:endParaRPr lang="zh-CN" altLang="en-US" sz="1600" dirty="0"/>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5" name="Rectangle 1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7"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Tree>
  </p:cSld>
  <p:clrMapOvr>
    <a:masterClrMapping/>
  </p:clrMapOvr>
  <p:transition spd="slow">
    <p:wip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0" name="Content Placeholder 2"/>
              <p:cNvSpPr txBox="1"/>
              <p:nvPr/>
            </p:nvSpPr>
            <p:spPr>
              <a:xfrm>
                <a:off x="411480" y="681693"/>
                <a:ext cx="4160519" cy="5773971"/>
              </a:xfrm>
              <a:prstGeom prst="rect">
                <a:avLst/>
              </a:prstGeom>
            </p:spPr>
            <p:txBody>
              <a:bodyPr vert="horz" lIns="91392" tIns="45696" rIns="91392" bIns="45696"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50000"/>
                  </a:lnSpc>
                  <a:spcBef>
                    <a:spcPts val="0"/>
                  </a:spcBef>
                  <a:buNone/>
                </a:pPr>
                <a:r>
                  <a:rPr lang="zh-CN" altLang="en-US" sz="2400" b="1" dirty="0">
                    <a:solidFill>
                      <a:srgbClr val="0070C0"/>
                    </a:solidFill>
                    <a:latin typeface="Arial" panose="020B0604020202020204" pitchFamily="34" charset="0"/>
                    <a:ea typeface="微软雅黑" panose="020B0503020204020204" pitchFamily="34" charset="-122"/>
                    <a:cs typeface="Arial" panose="020B0604020202020204" pitchFamily="34" charset="0"/>
                  </a:rPr>
                  <a:t>示例</a:t>
                </a:r>
                <a:endParaRPr lang="en-US" altLang="zh-CN" sz="24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0">
                  <a:buNone/>
                </a:pP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用</a:t>
                </a:r>
                <a14:m>
                  <m:oMath xmlns:m="http://schemas.openxmlformats.org/officeDocument/2006/math">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𝑋</m:t>
                        </m:r>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e>
                        </m:d>
                      </m:sup>
                    </m:sSup>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表示身高特征、</a:t>
                </a:r>
                <a14:m>
                  <m:oMath xmlns:m="http://schemas.openxmlformats.org/officeDocument/2006/math">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𝑋</m:t>
                        </m:r>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e>
                        </m:d>
                      </m:sup>
                    </m:sSup>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表示学历特征、</a:t>
                </a:r>
                <a14:m>
                  <m:oMath xmlns:m="http://schemas.openxmlformats.org/officeDocument/2006/math">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𝑋</m:t>
                        </m:r>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3</m:t>
                            </m:r>
                          </m:e>
                        </m:d>
                      </m:sup>
                    </m:sSup>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表示月薪特征、</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𝑌</m:t>
                    </m:r>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表示是否相亲的标签，用</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1</a:t>
                </a: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表示是、</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0</a:t>
                </a: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表示否，用</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0</a:t>
                </a: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表示本科、</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1</a:t>
                </a: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表示硕士、</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2</a:t>
                </a: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表示博士。</a:t>
                </a:r>
              </a:p>
            </p:txBody>
          </p:sp>
        </mc:Choice>
        <mc:Fallback xmlns="">
          <p:sp>
            <p:nvSpPr>
              <p:cNvPr id="20" name="Content Placeholder 2"/>
              <p:cNvSpPr txBox="1">
                <a:spLocks noRot="1" noChangeAspect="1" noMove="1" noResize="1" noEditPoints="1" noAdjustHandles="1" noChangeArrowheads="1" noChangeShapeType="1" noTextEdit="1"/>
              </p:cNvSpPr>
              <p:nvPr/>
            </p:nvSpPr>
            <p:spPr>
              <a:xfrm>
                <a:off x="411480" y="681693"/>
                <a:ext cx="4160519" cy="5773971"/>
              </a:xfrm>
              <a:prstGeom prst="rect">
                <a:avLst/>
              </a:prstGeom>
              <a:blipFill rotWithShape="1">
                <a:blip r:embed="rId3"/>
                <a:stretch>
                  <a:fillRect l="-2346" r="-1906"/>
                </a:stretch>
              </a:blipFill>
            </p:spPr>
            <p:txBody>
              <a:bodyPr/>
              <a:lstStyle/>
              <a:p>
                <a:r>
                  <a:rPr lang="zh-CN" altLang="en-US">
                    <a:noFill/>
                  </a:rPr>
                  <a:t> </a:t>
                </a:r>
                <a:endParaRPr lang="zh-CN" altLang="en-US">
                  <a:noFill/>
                </a:endParaRPr>
              </a:p>
            </p:txBody>
          </p:sp>
        </mc:Fallback>
      </mc:AlternateContent>
      <p:sp>
        <p:nvSpPr>
          <p:cNvPr id="41" name="文本框 2"/>
          <p:cNvSpPr txBox="1"/>
          <p:nvPr/>
        </p:nvSpPr>
        <p:spPr>
          <a:xfrm>
            <a:off x="0" y="158473"/>
            <a:ext cx="9144000" cy="523220"/>
          </a:xfrm>
          <a:prstGeom prst="rect">
            <a:avLst/>
          </a:prstGeom>
          <a:noFill/>
        </p:spPr>
        <p:txBody>
          <a:bodyPr wrap="square" rtlCol="0">
            <a:spAutoFit/>
          </a:bodyPr>
          <a:lstStyle/>
          <a:p>
            <a:pPr algn="ctr" defTabSz="1218565"/>
            <a:r>
              <a:rPr lang="en-US" altLang="zh-CN" sz="2800" b="1" dirty="0">
                <a:solidFill>
                  <a:srgbClr val="0070C0"/>
                </a:solidFill>
                <a:latin typeface="微软雅黑" panose="020B0503020204020204" pitchFamily="34" charset="-122"/>
                <a:ea typeface="微软雅黑" panose="020B0503020204020204" pitchFamily="34" charset="-122"/>
              </a:rPr>
              <a:t>6.3.3 </a:t>
            </a:r>
            <a:r>
              <a:rPr lang="zh-CN" altLang="en-US" sz="2800" b="1" dirty="0">
                <a:solidFill>
                  <a:srgbClr val="0070C0"/>
                </a:solidFill>
                <a:latin typeface="微软雅黑" panose="020B0503020204020204" pitchFamily="34" charset="-122"/>
                <a:ea typeface="微软雅黑" panose="020B0503020204020204" pitchFamily="34" charset="-122"/>
              </a:rPr>
              <a:t>朴素贝叶斯法的算法过程及示例</a:t>
            </a:r>
          </a:p>
        </p:txBody>
      </p:sp>
      <p:sp>
        <p:nvSpPr>
          <p:cNvPr id="4" name="灯片编号占位符 1"/>
          <p:cNvSpPr txBox="1"/>
          <p:nvPr/>
        </p:nvSpPr>
        <p:spPr>
          <a:xfrm>
            <a:off x="6791621" y="6464141"/>
            <a:ext cx="2133600" cy="273844"/>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1BEBC7A-FD02-486B-81B5-A845787C689C}" type="slidenum">
              <a:rPr lang="zh-CN" altLang="en-US" sz="1600" smtClean="0"/>
              <a:t>26</a:t>
            </a:fld>
            <a:endParaRPr lang="zh-CN" altLang="en-US" sz="1600" dirty="0"/>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5" name="Rectangle 1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7"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mc:AlternateContent xmlns:mc="http://schemas.openxmlformats.org/markup-compatibility/2006" xmlns:a14="http://schemas.microsoft.com/office/drawing/2010/main">
        <mc:Choice Requires="a14">
          <p:sp>
            <p:nvSpPr>
              <p:cNvPr id="10" name="Content Placeholder 2"/>
              <p:cNvSpPr txBox="1"/>
              <p:nvPr/>
            </p:nvSpPr>
            <p:spPr>
              <a:xfrm>
                <a:off x="406908" y="3044749"/>
                <a:ext cx="8330184" cy="3813252"/>
              </a:xfrm>
              <a:prstGeom prst="rect">
                <a:avLst/>
              </a:prstGeom>
            </p:spPr>
            <p:txBody>
              <a:bodyPr vert="horz" lIns="91392" tIns="45696" rIns="91392" bIns="45696"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先验概率：</a:t>
                </a:r>
                <a14:m>
                  <m:oMath xmlns:m="http://schemas.openxmlformats.org/officeDocument/2006/math">
                    <m:acc>
                      <m:accPr>
                        <m:chr m:val="̂"/>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acc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𝑃</m:t>
                        </m:r>
                      </m:e>
                    </m:acc>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𝑌</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=0</m:t>
                        </m:r>
                      </m:e>
                    </m:d>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f>
                      <m:f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Pr>
                      <m:num>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num>
                      <m:den>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5</m:t>
                        </m:r>
                      </m:den>
                    </m:f>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a:t>
                </a:r>
                <a14:m>
                  <m:oMath xmlns:m="http://schemas.openxmlformats.org/officeDocument/2006/math">
                    <m:acc>
                      <m:accPr>
                        <m:chr m:val="̂"/>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acc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𝑃</m:t>
                        </m:r>
                      </m:e>
                    </m:acc>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𝑌</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e>
                    </m:d>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f>
                      <m:f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Pr>
                      <m:num>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3</m:t>
                        </m:r>
                      </m:num>
                      <m:den>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5</m:t>
                        </m:r>
                      </m:den>
                    </m:f>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a:t>
                </a:r>
              </a:p>
              <a:p>
                <a:pPr marL="0" indent="0">
                  <a:buNone/>
                </a:pP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条件概率：</a:t>
                </a:r>
                <a14:m>
                  <m:oMath xmlns:m="http://schemas.openxmlformats.org/officeDocument/2006/math">
                    <m:acc>
                      <m:accPr>
                        <m:chr m:val="̂"/>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acc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𝑃</m:t>
                        </m:r>
                      </m:e>
                    </m:acc>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𝑋</m:t>
                            </m:r>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e>
                            </m:d>
                          </m:sup>
                        </m:s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=0|</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𝑌</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=0</m:t>
                        </m:r>
                      </m:e>
                    </m:d>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f>
                      <m:f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Pr>
                      <m:num>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num>
                      <m:den>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den>
                    </m:f>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a:t>
                </a:r>
                <a14:m>
                  <m:oMath xmlns:m="http://schemas.openxmlformats.org/officeDocument/2006/math">
                    <m:acc>
                      <m:accPr>
                        <m:chr m:val="̂"/>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acc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𝑃</m:t>
                        </m:r>
                      </m:e>
                    </m:acc>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𝑋</m:t>
                            </m:r>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e>
                            </m:d>
                          </m:sup>
                        </m:s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𝑌</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=0</m:t>
                        </m:r>
                      </m:e>
                    </m:d>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f>
                      <m:f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Pr>
                      <m:num>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num>
                      <m:den>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den>
                    </m:f>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a:t>
                </a:r>
                <a14:m>
                  <m:oMath xmlns:m="http://schemas.openxmlformats.org/officeDocument/2006/math">
                    <m:acc>
                      <m:accPr>
                        <m:chr m:val="̂"/>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acc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𝑃</m:t>
                        </m:r>
                      </m:e>
                    </m:acc>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𝑋</m:t>
                            </m:r>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e>
                            </m:d>
                          </m:sup>
                        </m:s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=0|</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𝑌</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e>
                    </m:d>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a:t>
                </a:r>
                <a14:m>
                  <m:oMath xmlns:m="http://schemas.openxmlformats.org/officeDocument/2006/math">
                    <m:acc>
                      <m:accPr>
                        <m:chr m:val="̂"/>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acc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𝑃</m:t>
                        </m:r>
                      </m:e>
                    </m:acc>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𝑋</m:t>
                            </m:r>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e>
                            </m:d>
                          </m:sup>
                        </m:s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𝑌</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e>
                    </m:d>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=0</m:t>
                    </m:r>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a:t>
                </a:r>
                <a14:m>
                  <m:oMath xmlns:m="http://schemas.openxmlformats.org/officeDocument/2006/math">
                    <m:acc>
                      <m:accPr>
                        <m:chr m:val="̂"/>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acc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𝑃</m:t>
                        </m:r>
                      </m:e>
                    </m:acc>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𝑋</m:t>
                            </m:r>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e>
                            </m:d>
                          </m:sup>
                        </m:s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=0|</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𝑌</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=0</m:t>
                        </m:r>
                      </m:e>
                    </m:d>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a:t>
                </a:r>
                <a14:m>
                  <m:oMath xmlns:m="http://schemas.openxmlformats.org/officeDocument/2006/math">
                    <m:acc>
                      <m:accPr>
                        <m:chr m:val="̂"/>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acc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𝑃</m:t>
                        </m:r>
                      </m:e>
                    </m:acc>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𝑋</m:t>
                            </m:r>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e>
                            </m:d>
                          </m:sup>
                        </m:s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𝑌</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=0</m:t>
                        </m:r>
                      </m:e>
                    </m:d>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=0</m:t>
                    </m:r>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a:t>
                </a:r>
                <a14:m>
                  <m:oMath xmlns:m="http://schemas.openxmlformats.org/officeDocument/2006/math">
                    <m:acc>
                      <m:accPr>
                        <m:chr m:val="̂"/>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acc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𝑃</m:t>
                        </m:r>
                      </m:e>
                    </m:acc>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𝑋</m:t>
                            </m:r>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e>
                            </m:d>
                          </m:sup>
                        </m:s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𝑌</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=0</m:t>
                        </m:r>
                      </m:e>
                    </m:d>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=0</m:t>
                    </m:r>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a:t>
                </a:r>
                <a14:m>
                  <m:oMath xmlns:m="http://schemas.openxmlformats.org/officeDocument/2006/math">
                    <m:acc>
                      <m:accPr>
                        <m:chr m:val="̂"/>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acc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𝑃</m:t>
                        </m:r>
                      </m:e>
                    </m:acc>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𝑋</m:t>
                            </m:r>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e>
                            </m:d>
                          </m:sup>
                        </m:s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=0|</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𝑌</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e>
                    </m:d>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f>
                      <m:f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Pr>
                      <m:num>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num>
                      <m:den>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3</m:t>
                        </m:r>
                      </m:den>
                    </m:f>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a:t>
                </a:r>
                <a14:m>
                  <m:oMath xmlns:m="http://schemas.openxmlformats.org/officeDocument/2006/math">
                    <m:acc>
                      <m:accPr>
                        <m:chr m:val="̂"/>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acc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𝑃</m:t>
                        </m:r>
                      </m:e>
                    </m:acc>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𝑋</m:t>
                            </m:r>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e>
                            </m:d>
                          </m:sup>
                        </m:s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𝑌</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e>
                    </m:d>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f>
                      <m:f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Pr>
                      <m:num>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num>
                      <m:den>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3</m:t>
                        </m:r>
                      </m:den>
                    </m:f>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a:t>
                </a:r>
                <a14:m>
                  <m:oMath xmlns:m="http://schemas.openxmlformats.org/officeDocument/2006/math">
                    <m:acc>
                      <m:accPr>
                        <m:chr m:val="̂"/>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acc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𝑃</m:t>
                        </m:r>
                      </m:e>
                    </m:acc>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𝑋</m:t>
                            </m:r>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e>
                            </m:d>
                          </m:sup>
                        </m:s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𝑌</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e>
                    </m:d>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f>
                      <m:f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Pr>
                      <m:num>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num>
                      <m:den>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3</m:t>
                        </m:r>
                      </m:den>
                    </m:f>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a:t>
                </a:r>
                <a14:m>
                  <m:oMath xmlns:m="http://schemas.openxmlformats.org/officeDocument/2006/math">
                    <m:acc>
                      <m:accPr>
                        <m:chr m:val="̂"/>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acc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𝑃</m:t>
                        </m:r>
                      </m:e>
                    </m:acc>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𝑋</m:t>
                            </m:r>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3</m:t>
                                </m:r>
                              </m:e>
                            </m:d>
                          </m:sup>
                        </m:s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=0|</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𝑌</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=0</m:t>
                        </m:r>
                      </m:e>
                    </m:d>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=0</m:t>
                    </m:r>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a:t>
                </a:r>
                <a14:m>
                  <m:oMath xmlns:m="http://schemas.openxmlformats.org/officeDocument/2006/math">
                    <m:acc>
                      <m:accPr>
                        <m:chr m:val="̂"/>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acc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𝑃</m:t>
                        </m:r>
                      </m:e>
                    </m:acc>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𝑋</m:t>
                            </m:r>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3</m:t>
                                </m:r>
                              </m:e>
                            </m:d>
                          </m:sup>
                        </m:s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𝑌</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=0</m:t>
                        </m:r>
                      </m:e>
                    </m:d>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a:t>
                </a:r>
                <a14:m>
                  <m:oMath xmlns:m="http://schemas.openxmlformats.org/officeDocument/2006/math">
                    <m:acc>
                      <m:accPr>
                        <m:chr m:val="̂"/>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acc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𝑃</m:t>
                        </m:r>
                      </m:e>
                    </m:acc>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𝑋</m:t>
                            </m:r>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3</m:t>
                                </m:r>
                              </m:e>
                            </m:d>
                          </m:sup>
                        </m:s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=0|</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𝑌</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e>
                    </m:d>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f>
                      <m:f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Pr>
                      <m:num>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num>
                      <m:den>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3</m:t>
                        </m:r>
                      </m:den>
                    </m:f>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a:t>
                </a:r>
                <a14:m>
                  <m:oMath xmlns:m="http://schemas.openxmlformats.org/officeDocument/2006/math">
                    <m:acc>
                      <m:accPr>
                        <m:chr m:val="̂"/>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acc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𝑃</m:t>
                        </m:r>
                      </m:e>
                    </m:acc>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𝑋</m:t>
                            </m:r>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3</m:t>
                                </m:r>
                              </m:e>
                            </m:d>
                          </m:sup>
                        </m:s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𝑌</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e>
                    </m:d>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f>
                      <m:f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Pr>
                      <m:num>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num>
                      <m:den>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3</m:t>
                        </m:r>
                      </m:den>
                    </m:f>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a:t>
                </a: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p:txBody>
          </p:sp>
        </mc:Choice>
        <mc:Fallback xmlns="">
          <p:sp>
            <p:nvSpPr>
              <p:cNvPr id="10" name="Content Placeholder 2"/>
              <p:cNvSpPr txBox="1">
                <a:spLocks noRot="1" noChangeAspect="1" noMove="1" noResize="1" noEditPoints="1" noAdjustHandles="1" noChangeArrowheads="1" noChangeShapeType="1" noTextEdit="1"/>
              </p:cNvSpPr>
              <p:nvPr/>
            </p:nvSpPr>
            <p:spPr>
              <a:xfrm>
                <a:off x="406908" y="3044749"/>
                <a:ext cx="8330184" cy="3813252"/>
              </a:xfrm>
              <a:prstGeom prst="rect">
                <a:avLst/>
              </a:prstGeom>
              <a:blipFill rotWithShape="1">
                <a:blip r:embed="rId4"/>
                <a:stretch>
                  <a:fillRect l="-952" b="-1438"/>
                </a:stretch>
              </a:blipFill>
            </p:spPr>
            <p:txBody>
              <a:bodyPr/>
              <a:lstStyle/>
              <a:p>
                <a:r>
                  <a:rPr lang="zh-CN" altLang="en-US">
                    <a:noFill/>
                  </a:rPr>
                  <a:t> </a:t>
                </a:r>
                <a:endParaRPr lang="zh-CN" altLang="en-US">
                  <a:noFill/>
                </a:endParaRPr>
              </a:p>
            </p:txBody>
          </p:sp>
        </mc:Fallback>
      </mc:AlternateContent>
      <p:pic>
        <p:nvPicPr>
          <p:cNvPr id="261122"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48483" y="970929"/>
            <a:ext cx="4486275" cy="1914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wip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0" name="Content Placeholder 2"/>
              <p:cNvSpPr txBox="1"/>
              <p:nvPr/>
            </p:nvSpPr>
            <p:spPr>
              <a:xfrm>
                <a:off x="411481" y="681693"/>
                <a:ext cx="3944762" cy="5773971"/>
              </a:xfrm>
              <a:prstGeom prst="rect">
                <a:avLst/>
              </a:prstGeom>
            </p:spPr>
            <p:txBody>
              <a:bodyPr vert="horz" lIns="91392" tIns="45696" rIns="91392" bIns="45696"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50000"/>
                  </a:lnSpc>
                  <a:spcBef>
                    <a:spcPts val="0"/>
                  </a:spcBef>
                  <a:buNone/>
                </a:pPr>
                <a:r>
                  <a:rPr lang="zh-CN" altLang="en-US" sz="2400" b="1" dirty="0">
                    <a:solidFill>
                      <a:srgbClr val="0070C0"/>
                    </a:solidFill>
                    <a:latin typeface="Arial" panose="020B0604020202020204" pitchFamily="34" charset="0"/>
                    <a:ea typeface="微软雅黑" panose="020B0503020204020204" pitchFamily="34" charset="-122"/>
                    <a:cs typeface="Arial" panose="020B0604020202020204" pitchFamily="34" charset="0"/>
                  </a:rPr>
                  <a:t>示例</a:t>
                </a:r>
                <a:endParaRPr lang="en-US" altLang="zh-CN" sz="24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0">
                  <a:buNone/>
                </a:pP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0">
                  <a:buNone/>
                </a:pP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0">
                  <a:buNone/>
                </a:pP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待预测实例为</a:t>
                </a:r>
                <a14:m>
                  <m:oMath xmlns:m="http://schemas.openxmlformats.org/officeDocument/2006/math">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0,0,1</m:t>
                        </m:r>
                      </m:e>
                    </m:d>
                  </m:oMath>
                </a14:m>
                <a:endPar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p:txBody>
          </p:sp>
        </mc:Choice>
        <mc:Fallback xmlns="">
          <p:sp>
            <p:nvSpPr>
              <p:cNvPr id="20" name="Content Placeholder 2"/>
              <p:cNvSpPr txBox="1">
                <a:spLocks noRot="1" noChangeAspect="1" noMove="1" noResize="1" noEditPoints="1" noAdjustHandles="1" noChangeArrowheads="1" noChangeShapeType="1" noTextEdit="1"/>
              </p:cNvSpPr>
              <p:nvPr/>
            </p:nvSpPr>
            <p:spPr>
              <a:xfrm>
                <a:off x="411481" y="681693"/>
                <a:ext cx="3944762" cy="5773971"/>
              </a:xfrm>
              <a:prstGeom prst="rect">
                <a:avLst/>
              </a:prstGeom>
              <a:blipFill rotWithShape="1">
                <a:blip r:embed="rId3"/>
                <a:stretch>
                  <a:fillRect l="-2473"/>
                </a:stretch>
              </a:blipFill>
            </p:spPr>
            <p:txBody>
              <a:bodyPr/>
              <a:lstStyle/>
              <a:p>
                <a:r>
                  <a:rPr lang="zh-CN" altLang="en-US">
                    <a:noFill/>
                  </a:rPr>
                  <a:t> </a:t>
                </a:r>
                <a:endParaRPr lang="zh-CN" altLang="en-US">
                  <a:noFill/>
                </a:endParaRPr>
              </a:p>
            </p:txBody>
          </p:sp>
        </mc:Fallback>
      </mc:AlternateContent>
      <p:sp>
        <p:nvSpPr>
          <p:cNvPr id="41" name="文本框 2"/>
          <p:cNvSpPr txBox="1"/>
          <p:nvPr/>
        </p:nvSpPr>
        <p:spPr>
          <a:xfrm>
            <a:off x="0" y="158473"/>
            <a:ext cx="9144000" cy="523220"/>
          </a:xfrm>
          <a:prstGeom prst="rect">
            <a:avLst/>
          </a:prstGeom>
          <a:noFill/>
        </p:spPr>
        <p:txBody>
          <a:bodyPr wrap="square" rtlCol="0">
            <a:spAutoFit/>
          </a:bodyPr>
          <a:lstStyle/>
          <a:p>
            <a:pPr algn="ctr" defTabSz="1218565"/>
            <a:r>
              <a:rPr lang="en-US" altLang="zh-CN" sz="2800" b="1" dirty="0">
                <a:solidFill>
                  <a:srgbClr val="0070C0"/>
                </a:solidFill>
                <a:latin typeface="微软雅黑" panose="020B0503020204020204" pitchFamily="34" charset="-122"/>
                <a:ea typeface="微软雅黑" panose="020B0503020204020204" pitchFamily="34" charset="-122"/>
              </a:rPr>
              <a:t>6.3.3 </a:t>
            </a:r>
            <a:r>
              <a:rPr lang="zh-CN" altLang="en-US" sz="2800" b="1" dirty="0">
                <a:solidFill>
                  <a:srgbClr val="0070C0"/>
                </a:solidFill>
                <a:latin typeface="微软雅黑" panose="020B0503020204020204" pitchFamily="34" charset="-122"/>
                <a:ea typeface="微软雅黑" panose="020B0503020204020204" pitchFamily="34" charset="-122"/>
              </a:rPr>
              <a:t>朴素贝叶斯法的算法过程及示例</a:t>
            </a:r>
          </a:p>
        </p:txBody>
      </p:sp>
      <p:sp>
        <p:nvSpPr>
          <p:cNvPr id="4" name="灯片编号占位符 1"/>
          <p:cNvSpPr txBox="1"/>
          <p:nvPr/>
        </p:nvSpPr>
        <p:spPr>
          <a:xfrm>
            <a:off x="6791621" y="6464141"/>
            <a:ext cx="2133600" cy="273844"/>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1BEBC7A-FD02-486B-81B5-A845787C689C}" type="slidenum">
              <a:rPr lang="zh-CN" altLang="en-US" sz="1600" smtClean="0"/>
              <a:t>27</a:t>
            </a:fld>
            <a:endParaRPr lang="zh-CN" altLang="en-US" sz="1600" dirty="0"/>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5" name="Rectangle 1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7"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mc:AlternateContent xmlns:mc="http://schemas.openxmlformats.org/markup-compatibility/2006" xmlns:a14="http://schemas.microsoft.com/office/drawing/2010/main">
        <mc:Choice Requires="a14">
          <p:sp>
            <p:nvSpPr>
              <p:cNvPr id="10" name="Content Placeholder 2"/>
              <p:cNvSpPr txBox="1"/>
              <p:nvPr/>
            </p:nvSpPr>
            <p:spPr>
              <a:xfrm>
                <a:off x="411481" y="3298004"/>
                <a:ext cx="8330184" cy="3054917"/>
              </a:xfrm>
              <a:prstGeom prst="rect">
                <a:avLst/>
              </a:prstGeom>
            </p:spPr>
            <p:txBody>
              <a:bodyPr vert="horz" lIns="91392" tIns="45696" rIns="91392" bIns="45696"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14:m>
                  <m:oMath xmlns:m="http://schemas.openxmlformats.org/officeDocument/2006/math">
                    <m:acc>
                      <m:accPr>
                        <m:chr m:val="̂"/>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acc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𝑃</m:t>
                        </m:r>
                      </m:e>
                    </m:acc>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𝑌</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=0</m:t>
                        </m:r>
                      </m:e>
                    </m:d>
                    <m:acc>
                      <m:accPr>
                        <m:chr m:val="̂"/>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acc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𝑃</m:t>
                        </m:r>
                      </m:e>
                    </m:acc>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𝑋</m:t>
                            </m:r>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e>
                            </m:d>
                          </m:sup>
                        </m:s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=0|</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𝑌</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=0</m:t>
                        </m:r>
                      </m:e>
                    </m:d>
                    <m:acc>
                      <m:accPr>
                        <m:chr m:val="̂"/>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acc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𝑃</m:t>
                        </m:r>
                      </m:e>
                    </m:acc>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𝑋</m:t>
                            </m:r>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e>
                            </m:d>
                          </m:sup>
                        </m:s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=0|</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𝑌</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=0</m:t>
                        </m:r>
                      </m:e>
                    </m:d>
                    <m:acc>
                      <m:accPr>
                        <m:chr m:val="̂"/>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acc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𝑃</m:t>
                        </m:r>
                      </m:e>
                    </m:acc>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𝑋</m:t>
                            </m:r>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3</m:t>
                                </m:r>
                              </m:e>
                            </m:d>
                          </m:sup>
                        </m:s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𝑌</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=0</m:t>
                        </m:r>
                      </m:e>
                    </m:d>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f>
                      <m:f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Pr>
                      <m:num>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num>
                      <m:den>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5</m:t>
                        </m:r>
                      </m:den>
                    </m:f>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f>
                      <m:f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Pr>
                      <m:num>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num>
                      <m:den>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den>
                    </m:f>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×1×1=</m:t>
                    </m:r>
                    <m:f>
                      <m:f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Pr>
                      <m:num>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num>
                      <m:den>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5</m:t>
                        </m:r>
                      </m:den>
                    </m:f>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a:t>
                </a:r>
                <a14:m>
                  <m:oMath xmlns:m="http://schemas.openxmlformats.org/officeDocument/2006/math">
                    <m:acc>
                      <m:accPr>
                        <m:chr m:val="̂"/>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acc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𝑃</m:t>
                        </m:r>
                      </m:e>
                    </m:acc>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𝑌</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e>
                    </m:d>
                    <m:acc>
                      <m:accPr>
                        <m:chr m:val="̂"/>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acc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𝑃</m:t>
                        </m:r>
                      </m:e>
                    </m:acc>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𝑋</m:t>
                            </m:r>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e>
                            </m:d>
                          </m:sup>
                        </m:s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=0|</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𝑌</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e>
                    </m:d>
                    <m:acc>
                      <m:accPr>
                        <m:chr m:val="̂"/>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acc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𝑃</m:t>
                        </m:r>
                      </m:e>
                    </m:acc>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𝑋</m:t>
                            </m:r>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e>
                            </m:d>
                          </m:sup>
                        </m:s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=0|</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𝑌</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e>
                    </m:d>
                    <m:acc>
                      <m:accPr>
                        <m:chr m:val="̂"/>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acc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𝑃</m:t>
                        </m:r>
                      </m:e>
                    </m:acc>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𝑋</m:t>
                            </m:r>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3</m:t>
                                </m:r>
                              </m:e>
                            </m:d>
                          </m:sup>
                        </m:s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𝑌</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e>
                    </m:d>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f>
                      <m:f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Pr>
                      <m:num>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3</m:t>
                        </m:r>
                      </m:num>
                      <m:den>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5</m:t>
                        </m:r>
                      </m:den>
                    </m:f>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f>
                      <m:f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Pr>
                      <m:num>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num>
                      <m:den>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3</m:t>
                        </m:r>
                      </m:den>
                    </m:f>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f>
                      <m:f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Pr>
                      <m:num>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num>
                      <m:den>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3</m:t>
                        </m:r>
                      </m:den>
                    </m:f>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f>
                      <m:f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Pr>
                      <m:num>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num>
                      <m:den>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15</m:t>
                        </m:r>
                      </m:den>
                    </m:f>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a:t>
                </a: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0">
                  <a:buNone/>
                </a:pP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取最大的概率</a:t>
                </a:r>
                <a14:m>
                  <m:oMath xmlns:m="http://schemas.openxmlformats.org/officeDocument/2006/math">
                    <m:f>
                      <m:f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Pr>
                      <m:num>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num>
                      <m:den>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5</m:t>
                        </m:r>
                      </m:den>
                    </m:f>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对应的那个标签值</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𝑌</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=0</m:t>
                    </m:r>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作为预测值输出，即：不相亲。</a:t>
                </a: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p:txBody>
          </p:sp>
        </mc:Choice>
        <mc:Fallback xmlns="">
          <p:sp>
            <p:nvSpPr>
              <p:cNvPr id="10" name="Content Placeholder 2"/>
              <p:cNvSpPr txBox="1">
                <a:spLocks noRot="1" noChangeAspect="1" noMove="1" noResize="1" noEditPoints="1" noAdjustHandles="1" noChangeArrowheads="1" noChangeShapeType="1" noTextEdit="1"/>
              </p:cNvSpPr>
              <p:nvPr/>
            </p:nvSpPr>
            <p:spPr>
              <a:xfrm>
                <a:off x="411481" y="3298004"/>
                <a:ext cx="8330184" cy="3054917"/>
              </a:xfrm>
              <a:prstGeom prst="rect">
                <a:avLst/>
              </a:prstGeom>
              <a:blipFill rotWithShape="1">
                <a:blip r:embed="rId4"/>
                <a:stretch>
                  <a:fillRect l="-952" r="-146"/>
                </a:stretch>
              </a:blipFill>
            </p:spPr>
            <p:txBody>
              <a:bodyPr/>
              <a:lstStyle/>
              <a:p>
                <a:r>
                  <a:rPr lang="zh-CN" altLang="en-US">
                    <a:noFill/>
                  </a:rPr>
                  <a:t> </a:t>
                </a:r>
                <a:endParaRPr lang="zh-CN" altLang="en-US">
                  <a:noFill/>
                </a:endParaRPr>
              </a:p>
            </p:txBody>
          </p:sp>
        </mc:Fallback>
      </mc:AlternateContent>
      <p:pic>
        <p:nvPicPr>
          <p:cNvPr id="26009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18515" y="1000746"/>
            <a:ext cx="4486275" cy="1914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wip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0" name="Content Placeholder 2"/>
              <p:cNvSpPr txBox="1"/>
              <p:nvPr/>
            </p:nvSpPr>
            <p:spPr>
              <a:xfrm>
                <a:off x="411481" y="681693"/>
                <a:ext cx="8330184" cy="5773971"/>
              </a:xfrm>
              <a:prstGeom prst="rect">
                <a:avLst/>
              </a:prstGeom>
            </p:spPr>
            <p:txBody>
              <a:bodyPr vert="horz" lIns="91392" tIns="45696" rIns="91392" bIns="45696"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50000"/>
                  </a:lnSpc>
                  <a:spcBef>
                    <a:spcPts val="0"/>
                  </a:spcBef>
                  <a:buNone/>
                </a:pPr>
                <a:r>
                  <a:rPr lang="en-US" altLang="zh-CN" sz="2400" b="1" dirty="0">
                    <a:solidFill>
                      <a:srgbClr val="0070C0"/>
                    </a:solidFill>
                    <a:latin typeface="Arial" panose="020B0604020202020204" pitchFamily="34" charset="0"/>
                    <a:ea typeface="微软雅黑" panose="020B0503020204020204" pitchFamily="34" charset="-122"/>
                    <a:cs typeface="Arial" panose="020B0604020202020204" pitchFamily="34" charset="0"/>
                  </a:rPr>
                  <a:t>1.</a:t>
                </a:r>
                <a:r>
                  <a:rPr lang="zh-CN" altLang="en-US" sz="2400" b="1" dirty="0">
                    <a:solidFill>
                      <a:srgbClr val="0070C0"/>
                    </a:solidFill>
                    <a:latin typeface="Arial" panose="020B0604020202020204" pitchFamily="34" charset="0"/>
                    <a:ea typeface="微软雅黑" panose="020B0503020204020204" pitchFamily="34" charset="-122"/>
                    <a:cs typeface="Arial" panose="020B0604020202020204" pitchFamily="34" charset="0"/>
                  </a:rPr>
                  <a:t>多项式朴素贝叶斯分类器</a:t>
                </a:r>
                <a:endParaRPr lang="en-US" altLang="zh-CN" sz="24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在用极大似然法对后验概率进行估计时，假设先验概率和条件概率服从多项式分布，给出的算法属于多项式朴素贝叶斯分类器。</a:t>
                </a: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在上一节的示例中，用极大似然估计出现了概率值为</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0</a:t>
                </a: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的情况，这时会使某些后验概率值都为</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0</a:t>
                </a: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，无法区分分类结果。可采用平滑来解决这一问题。先引入一个大于</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0</a:t>
                </a: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的平滑值</a:t>
                </a:r>
                <a14:m>
                  <m:oMath xmlns:m="http://schemas.openxmlformats.org/officeDocument/2006/math">
                    <m:r>
                      <m:rPr>
                        <m:sty m:val="p"/>
                      </m:rP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α</m:t>
                    </m:r>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，先验概率的估计变为：</a:t>
                </a:r>
                <a14:m>
                  <m:oMath xmlns:m="http://schemas.openxmlformats.org/officeDocument/2006/math">
                    <m:acc>
                      <m:accPr>
                        <m:chr m:val="̂"/>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acc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𝑃</m:t>
                        </m:r>
                      </m:e>
                    </m:acc>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𝑌</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𝑦</m:t>
                            </m:r>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𝑙</m:t>
                                </m:r>
                              </m:e>
                            </m:d>
                          </m:sup>
                        </m:sSup>
                      </m:e>
                    </m:d>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f>
                      <m:f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Pr>
                      <m:num>
                        <m:nary>
                          <m:naryPr>
                            <m:chr m:val="∑"/>
                            <m:limLoc m:val="undOv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naryPr>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ub>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𝑚</m:t>
                            </m:r>
                          </m:sup>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𝐼</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𝑦</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𝑦</m:t>
                                    </m:r>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𝑙</m:t>
                                        </m:r>
                                      </m:e>
                                    </m:d>
                                  </m:sup>
                                </m:sSup>
                              </m:e>
                            </m:d>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m:rPr>
                                <m:sty m:val="p"/>
                              </m:rP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α</m:t>
                            </m:r>
                          </m:e>
                        </m:nary>
                      </m:num>
                      <m:den>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𝑚</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𝑘</m:t>
                        </m:r>
                        <m:r>
                          <m:rPr>
                            <m:sty m:val="p"/>
                          </m:rP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α</m:t>
                        </m:r>
                      </m:den>
                    </m:f>
                  </m:oMath>
                </a14:m>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。条件概率的估计变为：</a:t>
                </a:r>
                <a14:m>
                  <m:oMath xmlns:m="http://schemas.openxmlformats.org/officeDocument/2006/math">
                    <m:acc>
                      <m:accPr>
                        <m:chr m:val="̂"/>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acc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𝑃</m:t>
                        </m:r>
                      </m:e>
                    </m:acc>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𝑋</m:t>
                            </m:r>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𝑗</m:t>
                                </m:r>
                              </m:e>
                            </m:d>
                          </m:sup>
                        </m:s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𝑥</m:t>
                            </m:r>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𝑗</m:t>
                                </m:r>
                              </m:e>
                            </m:d>
                          </m:sup>
                        </m:s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𝑌</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𝑦</m:t>
                            </m:r>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𝑙</m:t>
                                </m:r>
                              </m:e>
                            </m:d>
                          </m:sup>
                        </m:sSup>
                      </m:e>
                    </m:d>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f>
                      <m:f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Pr>
                      <m:num>
                        <m:nary>
                          <m:naryPr>
                            <m:chr m:val="∑"/>
                            <m:limLoc m:val="undOv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naryPr>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ub>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𝑚</m:t>
                            </m:r>
                          </m:sup>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𝐼</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Sup>
                                  <m:sSub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𝑋</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𝑗</m:t>
                                        </m:r>
                                      </m:e>
                                    </m:d>
                                  </m:sup>
                                </m:sSub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𝑥</m:t>
                                    </m:r>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𝑗</m:t>
                                        </m:r>
                                      </m:e>
                                    </m:d>
                                  </m:sup>
                                </m:s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𝑦</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𝑦</m:t>
                                    </m:r>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𝑙</m:t>
                                        </m:r>
                                      </m:e>
                                    </m:d>
                                  </m:sup>
                                </m:sSup>
                              </m:e>
                            </m:d>
                          </m:e>
                        </m:nary>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m:rPr>
                            <m:sty m:val="p"/>
                          </m:rP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α</m:t>
                        </m:r>
                      </m:num>
                      <m:den>
                        <m:nary>
                          <m:naryPr>
                            <m:chr m:val="∑"/>
                            <m:limLoc m:val="undOv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naryPr>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ub>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𝑚</m:t>
                            </m:r>
                          </m:sup>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𝐼</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𝑦</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𝑦</m:t>
                                    </m:r>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𝑙</m:t>
                                        </m:r>
                                      </m:e>
                                    </m:d>
                                  </m:sup>
                                </m:sSup>
                              </m:e>
                            </m:d>
                          </m:e>
                        </m:nary>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𝑆</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𝑗</m:t>
                            </m:r>
                          </m:sub>
                        </m:sSub>
                        <m:r>
                          <m:rPr>
                            <m:sty m:val="p"/>
                          </m:rP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α</m:t>
                        </m:r>
                      </m:den>
                    </m:f>
                  </m:oMath>
                </a14:m>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a:t>
                </a: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当</a:t>
                </a:r>
                <a14:m>
                  <m:oMath xmlns:m="http://schemas.openxmlformats.org/officeDocument/2006/math">
                    <m:r>
                      <m:rPr>
                        <m:sty m:val="p"/>
                      </m:rP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α</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时，称为</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Laplace</a:t>
                </a: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平滑。</a:t>
                </a: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p:txBody>
          </p:sp>
        </mc:Choice>
        <mc:Fallback xmlns="">
          <p:sp>
            <p:nvSpPr>
              <p:cNvPr id="20" name="Content Placeholder 2"/>
              <p:cNvSpPr txBox="1">
                <a:spLocks noRot="1" noChangeAspect="1" noMove="1" noResize="1" noEditPoints="1" noAdjustHandles="1" noChangeArrowheads="1" noChangeShapeType="1" noTextEdit="1"/>
              </p:cNvSpPr>
              <p:nvPr/>
            </p:nvSpPr>
            <p:spPr>
              <a:xfrm>
                <a:off x="411481" y="681693"/>
                <a:ext cx="8330184" cy="5773971"/>
              </a:xfrm>
              <a:prstGeom prst="rect">
                <a:avLst/>
              </a:prstGeom>
              <a:blipFill rotWithShape="1">
                <a:blip r:embed="rId3"/>
                <a:stretch>
                  <a:fillRect l="-1171" r="-1098"/>
                </a:stretch>
              </a:blipFill>
            </p:spPr>
            <p:txBody>
              <a:bodyPr/>
              <a:lstStyle/>
              <a:p>
                <a:r>
                  <a:rPr lang="zh-CN" altLang="en-US">
                    <a:noFill/>
                  </a:rPr>
                  <a:t> </a:t>
                </a:r>
                <a:endParaRPr lang="zh-CN" altLang="en-US">
                  <a:noFill/>
                </a:endParaRPr>
              </a:p>
            </p:txBody>
          </p:sp>
        </mc:Fallback>
      </mc:AlternateContent>
      <p:sp>
        <p:nvSpPr>
          <p:cNvPr id="41" name="文本框 2"/>
          <p:cNvSpPr txBox="1"/>
          <p:nvPr/>
        </p:nvSpPr>
        <p:spPr>
          <a:xfrm>
            <a:off x="0" y="158473"/>
            <a:ext cx="9144000" cy="523220"/>
          </a:xfrm>
          <a:prstGeom prst="rect">
            <a:avLst/>
          </a:prstGeom>
          <a:noFill/>
        </p:spPr>
        <p:txBody>
          <a:bodyPr wrap="square" rtlCol="0">
            <a:spAutoFit/>
          </a:bodyPr>
          <a:lstStyle/>
          <a:p>
            <a:pPr algn="ctr" defTabSz="1218565"/>
            <a:r>
              <a:rPr lang="en-US" altLang="zh-CN" sz="2800" b="1" dirty="0">
                <a:solidFill>
                  <a:srgbClr val="0070C0"/>
                </a:solidFill>
                <a:latin typeface="微软雅黑" panose="020B0503020204020204" pitchFamily="34" charset="-122"/>
                <a:ea typeface="微软雅黑" panose="020B0503020204020204" pitchFamily="34" charset="-122"/>
              </a:rPr>
              <a:t>6.3.4 </a:t>
            </a:r>
            <a:r>
              <a:rPr lang="zh-CN" altLang="en-US" sz="2800" b="1" dirty="0">
                <a:solidFill>
                  <a:srgbClr val="0070C0"/>
                </a:solidFill>
                <a:latin typeface="微软雅黑" panose="020B0503020204020204" pitchFamily="34" charset="-122"/>
                <a:ea typeface="微软雅黑" panose="020B0503020204020204" pitchFamily="34" charset="-122"/>
              </a:rPr>
              <a:t>朴素贝叶斯法分类器</a:t>
            </a:r>
          </a:p>
        </p:txBody>
      </p:sp>
      <p:sp>
        <p:nvSpPr>
          <p:cNvPr id="4" name="灯片编号占位符 1"/>
          <p:cNvSpPr txBox="1"/>
          <p:nvPr/>
        </p:nvSpPr>
        <p:spPr>
          <a:xfrm>
            <a:off x="6791621" y="6464141"/>
            <a:ext cx="2133600" cy="273844"/>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1BEBC7A-FD02-486B-81B5-A845787C689C}" type="slidenum">
              <a:rPr lang="zh-CN" altLang="en-US" sz="1600" smtClean="0"/>
              <a:t>28</a:t>
            </a:fld>
            <a:endParaRPr lang="zh-CN" altLang="en-US" sz="1600" dirty="0"/>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5" name="Rectangle 1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7"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Tree>
  </p:cSld>
  <p:clrMapOvr>
    <a:masterClrMapping/>
  </p:clrMapOvr>
  <p:transition spd="slow">
    <p:wip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0" name="Content Placeholder 2"/>
              <p:cNvSpPr txBox="1"/>
              <p:nvPr/>
            </p:nvSpPr>
            <p:spPr>
              <a:xfrm>
                <a:off x="411481" y="681693"/>
                <a:ext cx="8330184" cy="5773971"/>
              </a:xfrm>
              <a:prstGeom prst="rect">
                <a:avLst/>
              </a:prstGeom>
            </p:spPr>
            <p:txBody>
              <a:bodyPr vert="horz" lIns="91392" tIns="45696" rIns="91392" bIns="45696"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50000"/>
                  </a:lnSpc>
                  <a:spcBef>
                    <a:spcPts val="0"/>
                  </a:spcBef>
                  <a:buNone/>
                </a:pPr>
                <a:r>
                  <a:rPr lang="en-US" altLang="zh-CN" sz="2400" b="1" dirty="0">
                    <a:solidFill>
                      <a:srgbClr val="0070C0"/>
                    </a:solidFill>
                    <a:latin typeface="Arial" panose="020B0604020202020204" pitchFamily="34" charset="0"/>
                    <a:ea typeface="微软雅黑" panose="020B0503020204020204" pitchFamily="34" charset="-122"/>
                    <a:cs typeface="Arial" panose="020B0604020202020204" pitchFamily="34" charset="0"/>
                  </a:rPr>
                  <a:t>2.</a:t>
                </a:r>
                <a:r>
                  <a:rPr lang="zh-CN" altLang="en-US" sz="2400" b="1" dirty="0">
                    <a:solidFill>
                      <a:srgbClr val="0070C0"/>
                    </a:solidFill>
                    <a:latin typeface="Arial" panose="020B0604020202020204" pitchFamily="34" charset="0"/>
                    <a:ea typeface="微软雅黑" panose="020B0503020204020204" pitchFamily="34" charset="-122"/>
                    <a:cs typeface="Arial" panose="020B0604020202020204" pitchFamily="34" charset="0"/>
                  </a:rPr>
                  <a:t>高斯朴素贝叶斯分类器</a:t>
                </a:r>
                <a:endParaRPr lang="en-US" altLang="zh-CN" sz="24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高斯朴素贝叶斯分类器假设条件概率</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𝑃</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𝑋</m:t>
                            </m:r>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𝑗</m:t>
                                </m:r>
                              </m:e>
                            </m:d>
                          </m:sup>
                        </m:s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𝑥</m:t>
                            </m:r>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𝑗</m:t>
                                </m:r>
                              </m:e>
                            </m:d>
                          </m:sup>
                        </m:s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𝑌</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𝑦</m:t>
                            </m:r>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𝑙</m:t>
                                </m:r>
                              </m:e>
                            </m:d>
                          </m:sup>
                        </m:sSup>
                      </m:e>
                    </m:d>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服从参数未知的高斯分布。设满足</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𝑌</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𝑦</m:t>
                        </m:r>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𝑙</m:t>
                            </m:r>
                          </m:e>
                        </m:d>
                      </m:sup>
                    </m:sSup>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的样本共有</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𝑠</m:t>
                    </m:r>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个，它们的第</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𝑗</m:t>
                    </m:r>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维特征值</a:t>
                </a:r>
                <a:r>
                  <a:rPr lang="zh-CN" altLang="zh-CN" sz="2200" dirty="0">
                    <a:solidFill>
                      <a:prstClr val="black">
                        <a:lumMod val="85000"/>
                        <a:lumOff val="15000"/>
                      </a:prstClr>
                    </a:solidFill>
                    <a:latin typeface="Cambria Math"/>
                    <a:ea typeface="微软雅黑" panose="020B0503020204020204" pitchFamily="34" charset="-122"/>
                    <a:cs typeface="Arial" panose="020B0604020202020204" pitchFamily="34" charset="0"/>
                  </a:rPr>
                  <a:t>集合为</a:t>
                </a:r>
                <a14:m>
                  <m:oMath xmlns:m="http://schemas.openxmlformats.org/officeDocument/2006/math">
                    <m:d>
                      <m:dPr>
                        <m:begChr m:val="{"/>
                        <m:endChr m:val="}"/>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Sup>
                          <m:sSub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𝑥</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ub>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𝑗</m:t>
                                </m:r>
                              </m:e>
                            </m:d>
                          </m:sup>
                        </m:sSub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Sup>
                          <m:sSub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𝑥</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sub>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𝑗</m:t>
                                </m:r>
                              </m:e>
                            </m:d>
                          </m:sup>
                        </m:sSub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Sup>
                          <m:sSub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𝑥</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𝑠</m:t>
                            </m:r>
                          </m:sub>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𝑗</m:t>
                                </m:r>
                              </m:e>
                            </m:d>
                          </m:sup>
                        </m:sSubSup>
                      </m:e>
                    </m:d>
                  </m:oMath>
                </a14:m>
                <a:r>
                  <a:rPr lang="zh-CN" altLang="zh-CN" sz="2200" dirty="0">
                    <a:solidFill>
                      <a:prstClr val="black">
                        <a:lumMod val="85000"/>
                        <a:lumOff val="15000"/>
                      </a:prstClr>
                    </a:solidFill>
                    <a:latin typeface="Cambria Math"/>
                    <a:ea typeface="微软雅黑" panose="020B0503020204020204" pitchFamily="34" charset="-122"/>
                    <a:cs typeface="Arial" panose="020B0604020202020204" pitchFamily="34" charset="0"/>
                  </a:rPr>
                  <a:t>，采用极大似然法或矩估计法来估计未知参数的高斯分布</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𝑁</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𝜇</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𝜎</m:t>
                            </m:r>
                          </m:e>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sup>
                        </m:sSup>
                      </m:e>
                    </m:d>
                  </m:oMath>
                </a14:m>
                <a:r>
                  <a:rPr lang="zh-CN" altLang="zh-CN" sz="2200" dirty="0">
                    <a:solidFill>
                      <a:prstClr val="black">
                        <a:lumMod val="85000"/>
                        <a:lumOff val="15000"/>
                      </a:prstClr>
                    </a:solidFill>
                    <a:latin typeface="Cambria Math"/>
                    <a:ea typeface="微软雅黑" panose="020B0503020204020204" pitchFamily="34" charset="-122"/>
                    <a:cs typeface="Arial" panose="020B0604020202020204" pitchFamily="34" charset="0"/>
                  </a:rPr>
                  <a:t>，可知未知参数的估计量为：</a:t>
                </a:r>
                <a:endParaRPr lang="en-US" altLang="zh-CN" sz="2200" dirty="0">
                  <a:solidFill>
                    <a:prstClr val="black">
                      <a:lumMod val="85000"/>
                      <a:lumOff val="15000"/>
                    </a:prstClr>
                  </a:solidFill>
                  <a:latin typeface="Cambria Math"/>
                  <a:ea typeface="微软雅黑" panose="020B0503020204020204" pitchFamily="34" charset="-122"/>
                  <a:cs typeface="Arial" panose="020B0604020202020204" pitchFamily="34" charset="0"/>
                </a:endParaRPr>
              </a:p>
              <a:p>
                <a:pPr marL="0" indent="457200">
                  <a:lnSpc>
                    <a:spcPct val="150000"/>
                  </a:lnSpc>
                  <a:spcBef>
                    <a:spcPts val="0"/>
                  </a:spcBef>
                  <a:buNone/>
                </a:pPr>
                <a14:m>
                  <m:oMath xmlns:m="http://schemas.openxmlformats.org/officeDocument/2006/math">
                    <m:acc>
                      <m:accPr>
                        <m:chr m:val="̂"/>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acc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𝜇</m:t>
                        </m:r>
                      </m:e>
                    </m:acc>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f>
                      <m:f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Pr>
                      <m:num>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num>
                      <m:den>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𝑠</m:t>
                        </m:r>
                      </m:den>
                    </m:f>
                    <m:nary>
                      <m:naryPr>
                        <m:chr m:val="∑"/>
                        <m:limLoc m:val="undOv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naryPr>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ub>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𝑠</m:t>
                        </m:r>
                      </m:sup>
                      <m:e>
                        <m:sSubSup>
                          <m:sSub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𝑥</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𝑗</m:t>
                                </m:r>
                              </m:e>
                            </m:d>
                          </m:sup>
                        </m:sSubSup>
                      </m:e>
                    </m:nary>
                  </m:oMath>
                </a14:m>
                <a:r>
                  <a:rPr lang="zh-CN" altLang="en-US" sz="2200" dirty="0">
                    <a:solidFill>
                      <a:prstClr val="black">
                        <a:lumMod val="85000"/>
                        <a:lumOff val="15000"/>
                      </a:prstClr>
                    </a:solidFill>
                    <a:latin typeface="Cambria Math"/>
                    <a:ea typeface="微软雅黑" panose="020B0503020204020204" pitchFamily="34" charset="-122"/>
                    <a:cs typeface="Arial" panose="020B0604020202020204" pitchFamily="34" charset="0"/>
                  </a:rPr>
                  <a:t>，</a:t>
                </a:r>
                <a14:m>
                  <m:oMath xmlns:m="http://schemas.openxmlformats.org/officeDocument/2006/math">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acc>
                          <m:accPr>
                            <m:chr m:val="̂"/>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acc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𝜎</m:t>
                            </m:r>
                          </m:e>
                        </m:acc>
                      </m:e>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sup>
                    </m:s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f>
                      <m:f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Pr>
                      <m:num>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num>
                      <m:den>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𝑠</m:t>
                        </m:r>
                      </m:den>
                    </m:f>
                    <m:nary>
                      <m:naryPr>
                        <m:chr m:val="∑"/>
                        <m:limLoc m:val="undOv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naryPr>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ub>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𝑠</m:t>
                        </m:r>
                      </m:sup>
                      <m:e>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Sup>
                                  <m:sSub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𝑥</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𝑗</m:t>
                                        </m:r>
                                      </m:e>
                                    </m:d>
                                  </m:sup>
                                </m:sSub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acc>
                                  <m:accPr>
                                    <m:chr m:val="̂"/>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acc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𝜇</m:t>
                                    </m:r>
                                  </m:e>
                                </m:acc>
                              </m:e>
                            </m:d>
                          </m:e>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sup>
                        </m:sSup>
                      </m:e>
                    </m:nary>
                  </m:oMath>
                </a14:m>
                <a:endParaRPr lang="en-US" altLang="zh-CN" sz="2200" dirty="0">
                  <a:solidFill>
                    <a:prstClr val="black">
                      <a:lumMod val="85000"/>
                      <a:lumOff val="15000"/>
                    </a:prstClr>
                  </a:solidFill>
                  <a:latin typeface="Cambria Math"/>
                  <a:ea typeface="微软雅黑" panose="020B0503020204020204" pitchFamily="34" charset="-122"/>
                  <a:cs typeface="Arial" panose="020B0604020202020204" pitchFamily="34" charset="0"/>
                </a:endParaRPr>
              </a:p>
              <a:p>
                <a:pPr marL="0" indent="457200">
                  <a:lnSpc>
                    <a:spcPct val="150000"/>
                  </a:lnSpc>
                  <a:spcBef>
                    <a:spcPts val="0"/>
                  </a:spcBef>
                  <a:buNone/>
                </a:pP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估计出高斯分布的参数后，就可以用高斯分布的概率密度函数计算得到条件概率的相对值：</a:t>
                </a: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spcBef>
                    <a:spcPts val="0"/>
                  </a:spcBef>
                  <a:buNone/>
                </a:pPr>
                <a14:m>
                  <m:oMathPara xmlns:m="http://schemas.openxmlformats.org/officeDocument/2006/math">
                    <m:oMathParaPr>
                      <m:jc m:val="centerGroup"/>
                    </m:oMathParaPr>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𝑃</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𝑋</m:t>
                              </m:r>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𝑗</m:t>
                                  </m:r>
                                </m:e>
                              </m:d>
                            </m:sup>
                          </m:s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𝑥</m:t>
                              </m:r>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𝑗</m:t>
                                  </m:r>
                                </m:e>
                              </m:d>
                            </m:sup>
                          </m:s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𝑌</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𝑦</m:t>
                              </m:r>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𝑙</m:t>
                                  </m:r>
                                </m:e>
                              </m:d>
                            </m:sup>
                          </m:sSup>
                        </m:e>
                      </m:d>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f>
                        <m:f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Pr>
                        <m:num>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num>
                        <m:den>
                          <m:rad>
                            <m:radPr>
                              <m:degHide m:val="on"/>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radPr>
                            <m:deg/>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𝜋</m:t>
                              </m:r>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acc>
                                    <m:accPr>
                                      <m:chr m:val="̂"/>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acc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𝜎</m:t>
                                      </m:r>
                                    </m:e>
                                  </m:acc>
                                </m:e>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sup>
                              </m:sSup>
                            </m:e>
                          </m:rad>
                        </m:den>
                      </m:f>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𝑒</m:t>
                          </m:r>
                        </m:e>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f>
                            <m:f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Pr>
                            <m:num>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𝑥</m:t>
                                          </m:r>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𝑗</m:t>
                                              </m:r>
                                            </m:e>
                                          </m:d>
                                        </m:sup>
                                      </m:s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acc>
                                        <m:accPr>
                                          <m:chr m:val="̂"/>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acc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𝜇</m:t>
                                          </m:r>
                                        </m:e>
                                      </m:acc>
                                    </m:e>
                                  </m:d>
                                </m:e>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sup>
                              </m:sSup>
                            </m:num>
                            <m:den>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acc>
                                    <m:accPr>
                                      <m:chr m:val="̂"/>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acc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𝜎</m:t>
                                      </m:r>
                                    </m:e>
                                  </m:acc>
                                </m:e>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sup>
                              </m:sSup>
                            </m:den>
                          </m:f>
                        </m:sup>
                      </m:sSup>
                    </m:oMath>
                  </m:oMathPara>
                </a14:m>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p:txBody>
          </p:sp>
        </mc:Choice>
        <mc:Fallback xmlns="">
          <p:sp>
            <p:nvSpPr>
              <p:cNvPr id="20" name="Content Placeholder 2"/>
              <p:cNvSpPr txBox="1">
                <a:spLocks noRot="1" noChangeAspect="1" noMove="1" noResize="1" noEditPoints="1" noAdjustHandles="1" noChangeArrowheads="1" noChangeShapeType="1" noTextEdit="1"/>
              </p:cNvSpPr>
              <p:nvPr/>
            </p:nvSpPr>
            <p:spPr>
              <a:xfrm>
                <a:off x="411481" y="681693"/>
                <a:ext cx="8330184" cy="5773971"/>
              </a:xfrm>
              <a:prstGeom prst="rect">
                <a:avLst/>
              </a:prstGeom>
              <a:blipFill rotWithShape="1">
                <a:blip r:embed="rId3"/>
                <a:stretch>
                  <a:fillRect l="-1171" r="-805"/>
                </a:stretch>
              </a:blipFill>
            </p:spPr>
            <p:txBody>
              <a:bodyPr/>
              <a:lstStyle/>
              <a:p>
                <a:r>
                  <a:rPr lang="zh-CN" altLang="en-US">
                    <a:noFill/>
                  </a:rPr>
                  <a:t> </a:t>
                </a:r>
                <a:endParaRPr lang="zh-CN" altLang="en-US">
                  <a:noFill/>
                </a:endParaRPr>
              </a:p>
            </p:txBody>
          </p:sp>
        </mc:Fallback>
      </mc:AlternateContent>
      <p:sp>
        <p:nvSpPr>
          <p:cNvPr id="41" name="文本框 2"/>
          <p:cNvSpPr txBox="1"/>
          <p:nvPr/>
        </p:nvSpPr>
        <p:spPr>
          <a:xfrm>
            <a:off x="0" y="158473"/>
            <a:ext cx="9144000" cy="523220"/>
          </a:xfrm>
          <a:prstGeom prst="rect">
            <a:avLst/>
          </a:prstGeom>
          <a:noFill/>
        </p:spPr>
        <p:txBody>
          <a:bodyPr wrap="square" rtlCol="0">
            <a:spAutoFit/>
          </a:bodyPr>
          <a:lstStyle/>
          <a:p>
            <a:pPr algn="ctr" defTabSz="1218565"/>
            <a:r>
              <a:rPr lang="en-US" altLang="zh-CN" sz="2800" b="1" dirty="0">
                <a:solidFill>
                  <a:srgbClr val="0070C0"/>
                </a:solidFill>
                <a:latin typeface="微软雅黑" panose="020B0503020204020204" pitchFamily="34" charset="-122"/>
                <a:ea typeface="微软雅黑" panose="020B0503020204020204" pitchFamily="34" charset="-122"/>
              </a:rPr>
              <a:t>6.3.4 </a:t>
            </a:r>
            <a:r>
              <a:rPr lang="zh-CN" altLang="en-US" sz="2800" b="1" dirty="0">
                <a:solidFill>
                  <a:srgbClr val="0070C0"/>
                </a:solidFill>
                <a:latin typeface="微软雅黑" panose="020B0503020204020204" pitchFamily="34" charset="-122"/>
                <a:ea typeface="微软雅黑" panose="020B0503020204020204" pitchFamily="34" charset="-122"/>
              </a:rPr>
              <a:t>朴素贝叶斯法分类器</a:t>
            </a:r>
          </a:p>
        </p:txBody>
      </p:sp>
      <p:sp>
        <p:nvSpPr>
          <p:cNvPr id="4" name="灯片编号占位符 1"/>
          <p:cNvSpPr txBox="1"/>
          <p:nvPr/>
        </p:nvSpPr>
        <p:spPr>
          <a:xfrm>
            <a:off x="6791621" y="6464141"/>
            <a:ext cx="2133600" cy="273844"/>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1BEBC7A-FD02-486B-81B5-A845787C689C}" type="slidenum">
              <a:rPr lang="zh-CN" altLang="en-US" sz="1600" smtClean="0"/>
              <a:t>29</a:t>
            </a:fld>
            <a:endParaRPr lang="zh-CN" altLang="en-US" sz="1600" dirty="0"/>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5" name="Rectangle 1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7"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Tree>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0" name="Content Placeholder 2"/>
              <p:cNvSpPr txBox="1"/>
              <p:nvPr/>
            </p:nvSpPr>
            <p:spPr>
              <a:xfrm>
                <a:off x="411481" y="681693"/>
                <a:ext cx="8330184" cy="5773971"/>
              </a:xfrm>
              <a:prstGeom prst="rect">
                <a:avLst/>
              </a:prstGeom>
            </p:spPr>
            <p:txBody>
              <a:bodyPr vert="horz" lIns="91392" tIns="45696" rIns="91392" bIns="45696"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457200">
                  <a:lnSpc>
                    <a:spcPct val="150000"/>
                  </a:lnSpc>
                  <a:spcBef>
                    <a:spcPts val="0"/>
                  </a:spcBef>
                  <a:buNone/>
                </a:pP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在概率模型中，将实例</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𝑥</m:t>
                            </m:r>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e>
                            </m:d>
                          </m:sup>
                        </m:s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𝑥</m:t>
                            </m:r>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e>
                            </m:d>
                          </m:sup>
                        </m:s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𝑥</m:t>
                            </m:r>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𝑛</m:t>
                                </m:r>
                              </m:e>
                            </m:d>
                          </m:sup>
                        </m:sSup>
                      </m:e>
                    </m:d>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与标签</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𝑦</m:t>
                    </m:r>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看作是随机变量</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𝑋</m:t>
                    </m:r>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和</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𝑌</m:t>
                    </m:r>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的取值。对监督学习来说，模型从实例及其标签组成的样本集中学习，样本集为</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𝐒</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d>
                      <m:dPr>
                        <m:begChr m:val="{"/>
                        <m:endChr m:val="}"/>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𝒔</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𝒔</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𝒔</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𝑚</m:t>
                            </m:r>
                          </m:sub>
                        </m:sSub>
                      </m:e>
                    </m:d>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，每个样本</a:t>
                </a:r>
                <a14:m>
                  <m:oMath xmlns:m="http://schemas.openxmlformats.org/officeDocument/2006/math">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𝒔</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𝑦</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e>
                    </m:d>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包括一个实例</a:t>
                </a:r>
                <a14:m>
                  <m:oMath xmlns:m="http://schemas.openxmlformats.org/officeDocument/2006/math">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和一个标签</a:t>
                </a:r>
                <a14:m>
                  <m:oMath xmlns:m="http://schemas.openxmlformats.org/officeDocument/2006/math">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𝑦</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。对无监督学习来说，模型从无标签的样本集中学习，样本集为</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𝐒</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d>
                      <m:dPr>
                        <m:begChr m:val="{"/>
                        <m:endChr m:val="}"/>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𝑚</m:t>
                            </m:r>
                          </m:sub>
                        </m:sSub>
                      </m:e>
                    </m:d>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a:t>
                </a: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对监督学习来说，假设输入的随机变量</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𝑋</m:t>
                    </m:r>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和输出的随机变量</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𝑌</m:t>
                    </m:r>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遵循联合概率分布</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𝑃</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𝑋</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𝑌</m:t>
                        </m:r>
                      </m:e>
                    </m:d>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𝑃</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𝑋</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𝑌</m:t>
                        </m:r>
                      </m:e>
                    </m:d>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表示分布函数，或分布概率函数。模型的训练集和测试集被看作是依联合概率分布</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𝑃</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𝑋</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𝑌</m:t>
                        </m:r>
                      </m:e>
                    </m:d>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独立同分布产生的。对无监督学习来说，假设输入的随机变量</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𝑋</m:t>
                    </m:r>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服从概率分布</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𝑃</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𝑋</m:t>
                        </m:r>
                      </m:e>
                    </m:d>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，模型的训练集和测试集是从</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𝑃</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𝑋</m:t>
                        </m:r>
                      </m:e>
                    </m:d>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独立同分布产生。</a:t>
                </a:r>
              </a:p>
              <a:p>
                <a:pPr marL="0" indent="457200">
                  <a:lnSpc>
                    <a:spcPct val="150000"/>
                  </a:lnSpc>
                  <a:spcBef>
                    <a:spcPts val="0"/>
                  </a:spcBef>
                  <a:buNone/>
                </a:pPr>
                <a:endPar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p:txBody>
          </p:sp>
        </mc:Choice>
        <mc:Fallback xmlns="">
          <p:sp>
            <p:nvSpPr>
              <p:cNvPr id="20" name="Content Placeholder 2"/>
              <p:cNvSpPr txBox="1">
                <a:spLocks noRot="1" noChangeAspect="1" noMove="1" noResize="1" noEditPoints="1" noAdjustHandles="1" noChangeArrowheads="1" noChangeShapeType="1" noTextEdit="1"/>
              </p:cNvSpPr>
              <p:nvPr/>
            </p:nvSpPr>
            <p:spPr>
              <a:xfrm>
                <a:off x="411481" y="681693"/>
                <a:ext cx="8330184" cy="5773971"/>
              </a:xfrm>
              <a:prstGeom prst="rect">
                <a:avLst/>
              </a:prstGeom>
              <a:blipFill rotWithShape="1">
                <a:blip r:embed="rId3"/>
                <a:stretch>
                  <a:fillRect l="-952" r="-952"/>
                </a:stretch>
              </a:blipFill>
            </p:spPr>
            <p:txBody>
              <a:bodyPr/>
              <a:lstStyle/>
              <a:p>
                <a:r>
                  <a:rPr lang="zh-CN" altLang="en-US">
                    <a:noFill/>
                  </a:rPr>
                  <a:t> </a:t>
                </a:r>
                <a:endParaRPr lang="zh-CN" altLang="en-US">
                  <a:noFill/>
                </a:endParaRPr>
              </a:p>
            </p:txBody>
          </p:sp>
        </mc:Fallback>
      </mc:AlternateContent>
      <p:sp>
        <p:nvSpPr>
          <p:cNvPr id="41" name="文本框 2"/>
          <p:cNvSpPr txBox="1"/>
          <p:nvPr/>
        </p:nvSpPr>
        <p:spPr>
          <a:xfrm>
            <a:off x="0" y="158473"/>
            <a:ext cx="9144000" cy="523220"/>
          </a:xfrm>
          <a:prstGeom prst="rect">
            <a:avLst/>
          </a:prstGeom>
          <a:noFill/>
        </p:spPr>
        <p:txBody>
          <a:bodyPr wrap="square" rtlCol="0">
            <a:spAutoFit/>
          </a:bodyPr>
          <a:lstStyle/>
          <a:p>
            <a:pPr algn="ctr" defTabSz="1218565"/>
            <a:r>
              <a:rPr lang="en-US" altLang="zh-CN" sz="2800" b="1" dirty="0">
                <a:solidFill>
                  <a:srgbClr val="0070C0"/>
                </a:solidFill>
                <a:latin typeface="微软雅黑" panose="020B0503020204020204" pitchFamily="34" charset="-122"/>
                <a:ea typeface="微软雅黑" panose="020B0503020204020204" pitchFamily="34" charset="-122"/>
              </a:rPr>
              <a:t>6.1.1 </a:t>
            </a:r>
            <a:r>
              <a:rPr lang="zh-CN" altLang="en-US" sz="2800" b="1" dirty="0">
                <a:solidFill>
                  <a:srgbClr val="0070C0"/>
                </a:solidFill>
                <a:latin typeface="微软雅黑" panose="020B0503020204020204" pitchFamily="34" charset="-122"/>
                <a:ea typeface="微软雅黑" panose="020B0503020204020204" pitchFamily="34" charset="-122"/>
              </a:rPr>
              <a:t>分类、标注和聚类任务的概率模型</a:t>
            </a:r>
          </a:p>
        </p:txBody>
      </p:sp>
      <p:sp>
        <p:nvSpPr>
          <p:cNvPr id="4" name="灯片编号占位符 1"/>
          <p:cNvSpPr txBox="1"/>
          <p:nvPr/>
        </p:nvSpPr>
        <p:spPr>
          <a:xfrm>
            <a:off x="6791621" y="6464141"/>
            <a:ext cx="2133600" cy="273844"/>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1BEBC7A-FD02-486B-81B5-A845787C689C}" type="slidenum">
              <a:rPr lang="zh-CN" altLang="en-US" sz="1600" smtClean="0"/>
              <a:t>3</a:t>
            </a:fld>
            <a:endParaRPr lang="zh-CN" altLang="en-US" sz="1600" dirty="0"/>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5" name="Rectangle 1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Tree>
  </p:cSld>
  <p:clrMapOvr>
    <a:masterClrMapping/>
  </p:clrMapOvr>
  <p:transition spd="slow">
    <p:wip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圆角矩形 66"/>
          <p:cNvSpPr/>
          <p:nvPr/>
        </p:nvSpPr>
        <p:spPr>
          <a:xfrm>
            <a:off x="4702903" y="945299"/>
            <a:ext cx="525109" cy="511238"/>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829" tIns="60914" rIns="121829" bIns="60914" anchor="ctr"/>
          <a:lstStyle/>
          <a:p>
            <a:pPr algn="ctr" defTabSz="1218565">
              <a:defRPr/>
            </a:pPr>
            <a:r>
              <a:rPr lang="en-US" altLang="zh-CN" sz="3600" dirty="0">
                <a:solidFill>
                  <a:prstClr val="white"/>
                </a:solidFill>
                <a:latin typeface="Calibri" panose="020F0502020204030204"/>
                <a:ea typeface="Arial Unicode MS" panose="020B0604020202020204" pitchFamily="34" charset="-122"/>
                <a:cs typeface="Arial Unicode MS" panose="020B0604020202020204" pitchFamily="34" charset="-122"/>
              </a:rPr>
              <a:t>1</a:t>
            </a:r>
            <a:endParaRPr lang="zh-CN" altLang="en-US" sz="3600" dirty="0">
              <a:solidFill>
                <a:prstClr val="white"/>
              </a:solidFill>
              <a:latin typeface="Calibri" panose="020F0502020204030204"/>
              <a:ea typeface="Arial Unicode MS" panose="020B0604020202020204" pitchFamily="34" charset="-122"/>
              <a:cs typeface="Arial Unicode MS" panose="020B0604020202020204" pitchFamily="34" charset="-122"/>
            </a:endParaRPr>
          </a:p>
        </p:txBody>
      </p:sp>
      <p:grpSp>
        <p:nvGrpSpPr>
          <p:cNvPr id="68" name="组合 67"/>
          <p:cNvGrpSpPr/>
          <p:nvPr/>
        </p:nvGrpSpPr>
        <p:grpSpPr>
          <a:xfrm>
            <a:off x="5509998" y="945298"/>
            <a:ext cx="3410896" cy="511238"/>
            <a:chOff x="6339097" y="1573726"/>
            <a:chExt cx="3744416" cy="511504"/>
          </a:xfrm>
        </p:grpSpPr>
        <p:sp>
          <p:nvSpPr>
            <p:cNvPr id="69" name="圆角矩形 68"/>
            <p:cNvSpPr/>
            <p:nvPr/>
          </p:nvSpPr>
          <p:spPr>
            <a:xfrm>
              <a:off x="6339097" y="1573726"/>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897" tIns="60948" rIns="121897" bIns="60948" anchor="ctr"/>
            <a:lstStyle/>
            <a:p>
              <a:pPr algn="ctr" defTabSz="1218565">
                <a:defRPr/>
              </a:pPr>
              <a:endParaRPr lang="zh-CN" altLang="en-US" sz="3600" dirty="0">
                <a:solidFill>
                  <a:prstClr val="white"/>
                </a:solidFill>
                <a:latin typeface="Calibri" panose="020F0502020204030204"/>
                <a:ea typeface="Arial Unicode MS" panose="020B0604020202020204" pitchFamily="34" charset="-122"/>
                <a:cs typeface="Arial Unicode MS" panose="020B0604020202020204" pitchFamily="34" charset="-122"/>
              </a:endParaRPr>
            </a:p>
          </p:txBody>
        </p:sp>
        <p:sp>
          <p:nvSpPr>
            <p:cNvPr id="70" name="矩形 69"/>
            <p:cNvSpPr/>
            <p:nvPr/>
          </p:nvSpPr>
          <p:spPr>
            <a:xfrm>
              <a:off x="6491851" y="1614014"/>
              <a:ext cx="3496276" cy="431087"/>
            </a:xfrm>
            <a:prstGeom prst="rect">
              <a:avLst/>
            </a:prstGeom>
          </p:spPr>
          <p:txBody>
            <a:bodyPr wrap="square" lIns="121897" tIns="60948" rIns="121897" bIns="60948">
              <a:spAutoFit/>
            </a:bodyPr>
            <a:lstStyle/>
            <a:p>
              <a:pPr defTabSz="1218565">
                <a:defRPr/>
              </a:pPr>
              <a:r>
                <a:rPr lang="zh-CN" altLang="en-US" sz="2000" b="1" kern="100" dirty="0">
                  <a:solidFill>
                    <a:prstClr val="white"/>
                  </a:solidFill>
                  <a:latin typeface="微软雅黑" panose="020B0503020204020204" pitchFamily="34" charset="-122"/>
                  <a:ea typeface="微软雅黑" panose="020B0503020204020204" pitchFamily="34" charset="-122"/>
                  <a:cs typeface="Times New Roman" panose="02020603050405020304" pitchFamily="18" charset="0"/>
                </a:rPr>
                <a:t>概率模型</a:t>
              </a:r>
              <a:endParaRPr lang="zh-CN" altLang="zh-CN" sz="2000" b="1" kern="100" dirty="0">
                <a:solidFill>
                  <a:prstClr val="white"/>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71" name="圆角矩形 70"/>
          <p:cNvSpPr/>
          <p:nvPr/>
        </p:nvSpPr>
        <p:spPr>
          <a:xfrm>
            <a:off x="4702903" y="1781316"/>
            <a:ext cx="525109" cy="511238"/>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829" tIns="60914" rIns="121829" bIns="60914" anchor="ctr"/>
          <a:lstStyle/>
          <a:p>
            <a:pPr algn="ctr" defTabSz="1218565">
              <a:defRPr/>
            </a:pPr>
            <a:r>
              <a:rPr lang="en-US" altLang="zh-CN" sz="3600" dirty="0">
                <a:solidFill>
                  <a:prstClr val="white"/>
                </a:solidFill>
                <a:latin typeface="Calibri" panose="020F0502020204030204"/>
                <a:ea typeface="Arial Unicode MS" panose="020B0604020202020204" pitchFamily="34" charset="-122"/>
                <a:cs typeface="Arial Unicode MS" panose="020B0604020202020204" pitchFamily="34" charset="-122"/>
              </a:rPr>
              <a:t>2</a:t>
            </a:r>
            <a:endParaRPr lang="zh-CN" altLang="en-US" sz="3600" dirty="0">
              <a:solidFill>
                <a:prstClr val="white"/>
              </a:solidFill>
              <a:latin typeface="Calibri" panose="020F0502020204030204"/>
              <a:ea typeface="Arial Unicode MS" panose="020B0604020202020204" pitchFamily="34" charset="-122"/>
              <a:cs typeface="Arial Unicode MS" panose="020B0604020202020204" pitchFamily="34" charset="-122"/>
            </a:endParaRPr>
          </a:p>
        </p:txBody>
      </p:sp>
      <p:grpSp>
        <p:nvGrpSpPr>
          <p:cNvPr id="72" name="组合 71"/>
          <p:cNvGrpSpPr/>
          <p:nvPr/>
        </p:nvGrpSpPr>
        <p:grpSpPr>
          <a:xfrm>
            <a:off x="5492096" y="1781317"/>
            <a:ext cx="3410896" cy="778907"/>
            <a:chOff x="6315199" y="2410178"/>
            <a:chExt cx="3744416" cy="779312"/>
          </a:xfrm>
        </p:grpSpPr>
        <p:sp>
          <p:nvSpPr>
            <p:cNvPr id="73" name="圆角矩形 72"/>
            <p:cNvSpPr/>
            <p:nvPr/>
          </p:nvSpPr>
          <p:spPr>
            <a:xfrm>
              <a:off x="6315199" y="2410178"/>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897" tIns="60948" rIns="121897" bIns="60948" anchor="ctr"/>
            <a:lstStyle/>
            <a:p>
              <a:pPr algn="ctr" defTabSz="1218565">
                <a:defRPr/>
              </a:pPr>
              <a:endParaRPr lang="zh-CN" altLang="en-US" sz="3600" dirty="0">
                <a:solidFill>
                  <a:prstClr val="white"/>
                </a:solidFill>
                <a:latin typeface="Calibri" panose="020F0502020204030204"/>
                <a:ea typeface="Arial Unicode MS" panose="020B0604020202020204" pitchFamily="34" charset="-122"/>
                <a:cs typeface="Arial Unicode MS" panose="020B0604020202020204" pitchFamily="34" charset="-122"/>
              </a:endParaRPr>
            </a:p>
          </p:txBody>
        </p:sp>
        <p:sp>
          <p:nvSpPr>
            <p:cNvPr id="74" name="矩形 73"/>
            <p:cNvSpPr/>
            <p:nvPr/>
          </p:nvSpPr>
          <p:spPr>
            <a:xfrm>
              <a:off x="6486706" y="2450466"/>
              <a:ext cx="3496276" cy="739024"/>
            </a:xfrm>
            <a:prstGeom prst="rect">
              <a:avLst/>
            </a:prstGeom>
          </p:spPr>
          <p:txBody>
            <a:bodyPr wrap="square" lIns="121897" tIns="60948" rIns="121897" bIns="60948">
              <a:spAutoFit/>
            </a:bodyPr>
            <a:lstStyle/>
            <a:p>
              <a:pPr defTabSz="1218565">
                <a:defRPr/>
              </a:pPr>
              <a:r>
                <a:rPr lang="zh-CN" altLang="en-US" sz="2000" b="1" kern="100" dirty="0">
                  <a:solidFill>
                    <a:prstClr val="white"/>
                  </a:solidFill>
                  <a:latin typeface="微软雅黑" panose="020B0503020204020204" pitchFamily="34" charset="-122"/>
                  <a:ea typeface="微软雅黑" panose="020B0503020204020204" pitchFamily="34" charset="-122"/>
                  <a:cs typeface="Times New Roman" panose="02020603050405020304" pitchFamily="18" charset="0"/>
                </a:rPr>
                <a:t>逻辑回归模型的概率分析</a:t>
              </a:r>
              <a:endParaRPr lang="zh-CN" altLang="zh-CN" sz="2000" b="1" kern="100" dirty="0">
                <a:solidFill>
                  <a:prstClr val="white"/>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75" name="圆角矩形 74"/>
          <p:cNvSpPr/>
          <p:nvPr/>
        </p:nvSpPr>
        <p:spPr>
          <a:xfrm>
            <a:off x="4702903" y="2666708"/>
            <a:ext cx="525109" cy="511238"/>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829" tIns="60914" rIns="121829" bIns="60914" anchor="ctr"/>
          <a:lstStyle/>
          <a:p>
            <a:pPr algn="ctr" defTabSz="1218565">
              <a:defRPr/>
            </a:pPr>
            <a:r>
              <a:rPr lang="en-US" altLang="zh-CN" sz="3600" dirty="0">
                <a:solidFill>
                  <a:prstClr val="white"/>
                </a:solidFill>
                <a:latin typeface="Calibri" panose="020F0502020204030204"/>
                <a:ea typeface="Arial Unicode MS" panose="020B0604020202020204" pitchFamily="34" charset="-122"/>
                <a:cs typeface="Arial Unicode MS" panose="020B0604020202020204" pitchFamily="34" charset="-122"/>
              </a:rPr>
              <a:t>3</a:t>
            </a:r>
            <a:endParaRPr lang="zh-CN" altLang="en-US" sz="3600" dirty="0">
              <a:solidFill>
                <a:prstClr val="white"/>
              </a:solidFill>
              <a:latin typeface="Calibri" panose="020F0502020204030204"/>
              <a:ea typeface="Arial Unicode MS" panose="020B0604020202020204" pitchFamily="34" charset="-122"/>
              <a:cs typeface="Arial Unicode MS" panose="020B0604020202020204" pitchFamily="34" charset="-122"/>
            </a:endParaRPr>
          </a:p>
        </p:txBody>
      </p:sp>
      <p:grpSp>
        <p:nvGrpSpPr>
          <p:cNvPr id="76" name="组合 75"/>
          <p:cNvGrpSpPr/>
          <p:nvPr/>
        </p:nvGrpSpPr>
        <p:grpSpPr>
          <a:xfrm>
            <a:off x="5509998" y="2666706"/>
            <a:ext cx="3410896" cy="511238"/>
            <a:chOff x="6339097" y="3296031"/>
            <a:chExt cx="3744416" cy="511504"/>
          </a:xfrm>
        </p:grpSpPr>
        <p:sp>
          <p:nvSpPr>
            <p:cNvPr id="77" name="圆角矩形 76"/>
            <p:cNvSpPr/>
            <p:nvPr/>
          </p:nvSpPr>
          <p:spPr>
            <a:xfrm>
              <a:off x="6339097" y="3296031"/>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897" tIns="60948" rIns="121897" bIns="60948" anchor="ctr"/>
            <a:lstStyle/>
            <a:p>
              <a:pPr algn="ctr" defTabSz="1218565">
                <a:defRPr/>
              </a:pPr>
              <a:endParaRPr lang="zh-CN" altLang="en-US" sz="3600" dirty="0">
                <a:solidFill>
                  <a:prstClr val="white"/>
                </a:solidFill>
                <a:latin typeface="Calibri" panose="020F0502020204030204"/>
                <a:ea typeface="Arial Unicode MS" panose="020B0604020202020204" pitchFamily="34" charset="-122"/>
                <a:cs typeface="Arial Unicode MS" panose="020B0604020202020204" pitchFamily="34" charset="-122"/>
              </a:endParaRPr>
            </a:p>
          </p:txBody>
        </p:sp>
        <p:sp>
          <p:nvSpPr>
            <p:cNvPr id="78" name="矩形 77"/>
            <p:cNvSpPr/>
            <p:nvPr/>
          </p:nvSpPr>
          <p:spPr>
            <a:xfrm>
              <a:off x="6491850" y="3336319"/>
              <a:ext cx="3496276" cy="431087"/>
            </a:xfrm>
            <a:prstGeom prst="rect">
              <a:avLst/>
            </a:prstGeom>
          </p:spPr>
          <p:txBody>
            <a:bodyPr wrap="square" lIns="121897" tIns="60948" rIns="121897" bIns="60948">
              <a:spAutoFit/>
            </a:bodyPr>
            <a:lstStyle/>
            <a:p>
              <a:pPr defTabSz="1218565">
                <a:defRPr/>
              </a:pPr>
              <a:r>
                <a:rPr lang="zh-CN" altLang="en-US" sz="2000" b="1" kern="100" dirty="0">
                  <a:solidFill>
                    <a:prstClr val="white"/>
                  </a:solidFill>
                  <a:latin typeface="微软雅黑" panose="020B0503020204020204" pitchFamily="34" charset="-122"/>
                  <a:ea typeface="微软雅黑" panose="020B0503020204020204" pitchFamily="34" charset="-122"/>
                  <a:cs typeface="Times New Roman" panose="02020603050405020304" pitchFamily="18" charset="0"/>
                </a:rPr>
                <a:t>朴素贝叶斯分类</a:t>
              </a:r>
              <a:endParaRPr lang="zh-CN" altLang="zh-CN" sz="2000" b="1" kern="100" dirty="0">
                <a:solidFill>
                  <a:prstClr val="white"/>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87" name="TextBox 86"/>
          <p:cNvSpPr txBox="1"/>
          <p:nvPr/>
        </p:nvSpPr>
        <p:spPr>
          <a:xfrm>
            <a:off x="-1" y="1859815"/>
            <a:ext cx="3616504" cy="2338993"/>
          </a:xfrm>
          <a:prstGeom prst="rect">
            <a:avLst/>
          </a:prstGeom>
          <a:noFill/>
        </p:spPr>
        <p:txBody>
          <a:bodyPr wrap="square" lIns="121817" tIns="60906" rIns="121817" bIns="60906">
            <a:spAutoFit/>
          </a:bodyPr>
          <a:lstStyle/>
          <a:p>
            <a:pPr algn="ctr" defTabSz="1218565">
              <a:defRPr/>
            </a:pPr>
            <a:r>
              <a:rPr lang="zh-CN" altLang="en-US" sz="4800" b="1" spc="200" dirty="0">
                <a:solidFill>
                  <a:srgbClr val="0070C0"/>
                </a:solidFill>
                <a:latin typeface="微软雅黑" panose="020B0503020204020204" pitchFamily="34" charset="-122"/>
                <a:ea typeface="微软雅黑" panose="020B0503020204020204" pitchFamily="34" charset="-122"/>
              </a:rPr>
              <a:t>第六章</a:t>
            </a:r>
            <a:endParaRPr lang="en-US" altLang="zh-CN" sz="4800" b="1" spc="200" dirty="0">
              <a:solidFill>
                <a:srgbClr val="0070C0"/>
              </a:solidFill>
              <a:latin typeface="微软雅黑" panose="020B0503020204020204" pitchFamily="34" charset="-122"/>
              <a:ea typeface="微软雅黑" panose="020B0503020204020204" pitchFamily="34" charset="-122"/>
            </a:endParaRPr>
          </a:p>
          <a:p>
            <a:pPr algn="ctr" defTabSz="1218565">
              <a:defRPr/>
            </a:pPr>
            <a:r>
              <a:rPr lang="zh-CN" altLang="en-US" sz="4800" b="1" spc="200" dirty="0">
                <a:solidFill>
                  <a:srgbClr val="0070C0"/>
                </a:solidFill>
                <a:latin typeface="微软雅黑" panose="020B0503020204020204" pitchFamily="34" charset="-122"/>
                <a:ea typeface="微软雅黑" panose="020B0503020204020204" pitchFamily="34" charset="-122"/>
              </a:rPr>
              <a:t>概率模型与标注</a:t>
            </a:r>
          </a:p>
        </p:txBody>
      </p:sp>
      <p:sp>
        <p:nvSpPr>
          <p:cNvPr id="88" name="下箭头 87"/>
          <p:cNvSpPr/>
          <p:nvPr/>
        </p:nvSpPr>
        <p:spPr>
          <a:xfrm rot="16200000">
            <a:off x="3841333" y="3489158"/>
            <a:ext cx="575764" cy="695523"/>
          </a:xfrm>
          <a:prstGeom prst="downArrow">
            <a:avLst/>
          </a:prstGeom>
          <a:solidFill>
            <a:srgbClr val="F5A609"/>
          </a:solidFill>
          <a:ln>
            <a:noFill/>
          </a:ln>
        </p:spPr>
        <p:style>
          <a:lnRef idx="2">
            <a:schemeClr val="accent1">
              <a:shade val="50000"/>
            </a:schemeClr>
          </a:lnRef>
          <a:fillRef idx="1">
            <a:schemeClr val="accent1"/>
          </a:fillRef>
          <a:effectRef idx="0">
            <a:schemeClr val="accent1"/>
          </a:effectRef>
          <a:fontRef idx="minor">
            <a:schemeClr val="lt1"/>
          </a:fontRef>
        </p:style>
        <p:txBody>
          <a:bodyPr lIns="91340" tIns="45671" rIns="91340" bIns="45671" rtlCol="0" anchor="ctr"/>
          <a:lstStyle/>
          <a:p>
            <a:pPr algn="ctr" defTabSz="1218565"/>
            <a:endParaRPr lang="zh-CN" altLang="en-US" sz="2400">
              <a:solidFill>
                <a:prstClr val="white"/>
              </a:solidFill>
              <a:latin typeface="Calibri" panose="020F0502020204030204"/>
              <a:ea typeface="宋体" panose="02010600030101010101" pitchFamily="2" charset="-122"/>
            </a:endParaRPr>
          </a:p>
        </p:txBody>
      </p:sp>
      <p:sp>
        <p:nvSpPr>
          <p:cNvPr id="20" name="灯片编号占位符 1"/>
          <p:cNvSpPr txBox="1"/>
          <p:nvPr/>
        </p:nvSpPr>
        <p:spPr>
          <a:xfrm>
            <a:off x="6791621" y="5786057"/>
            <a:ext cx="2133600" cy="273844"/>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1BEBC7A-FD02-486B-81B5-A845787C689C}" type="slidenum">
              <a:rPr lang="zh-CN" altLang="en-US" sz="1600" smtClean="0"/>
              <a:t>30</a:t>
            </a:fld>
            <a:endParaRPr lang="zh-CN" altLang="en-US" sz="1600" dirty="0"/>
          </a:p>
        </p:txBody>
      </p:sp>
      <p:sp>
        <p:nvSpPr>
          <p:cNvPr id="17" name="圆角矩形 16"/>
          <p:cNvSpPr/>
          <p:nvPr/>
        </p:nvSpPr>
        <p:spPr>
          <a:xfrm>
            <a:off x="4705549" y="3565209"/>
            <a:ext cx="525109" cy="511238"/>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829" tIns="60914" rIns="121829" bIns="60914" anchor="ctr"/>
          <a:lstStyle/>
          <a:p>
            <a:pPr algn="ctr" defTabSz="1218565">
              <a:defRPr/>
            </a:pPr>
            <a:r>
              <a:rPr lang="en-US" altLang="zh-CN" sz="3600" dirty="0">
                <a:solidFill>
                  <a:prstClr val="white"/>
                </a:solidFill>
                <a:latin typeface="Calibri" panose="020F0502020204030204"/>
                <a:ea typeface="Arial Unicode MS" panose="020B0604020202020204" pitchFamily="34" charset="-122"/>
                <a:cs typeface="Arial Unicode MS" panose="020B0604020202020204" pitchFamily="34" charset="-122"/>
              </a:rPr>
              <a:t>4</a:t>
            </a:r>
            <a:endParaRPr lang="zh-CN" altLang="en-US" sz="3600" dirty="0">
              <a:solidFill>
                <a:prstClr val="white"/>
              </a:solidFill>
              <a:latin typeface="Calibri" panose="020F0502020204030204"/>
              <a:ea typeface="Arial Unicode MS" panose="020B0604020202020204" pitchFamily="34" charset="-122"/>
              <a:cs typeface="Arial Unicode MS" panose="020B0604020202020204" pitchFamily="34" charset="-122"/>
            </a:endParaRPr>
          </a:p>
        </p:txBody>
      </p:sp>
      <p:grpSp>
        <p:nvGrpSpPr>
          <p:cNvPr id="18" name="组合 17"/>
          <p:cNvGrpSpPr/>
          <p:nvPr/>
        </p:nvGrpSpPr>
        <p:grpSpPr>
          <a:xfrm>
            <a:off x="5512644" y="3565208"/>
            <a:ext cx="3410896" cy="511238"/>
            <a:chOff x="6339097" y="1573726"/>
            <a:chExt cx="3744416" cy="511504"/>
          </a:xfrm>
        </p:grpSpPr>
        <p:sp>
          <p:nvSpPr>
            <p:cNvPr id="19" name="圆角矩形 18"/>
            <p:cNvSpPr/>
            <p:nvPr/>
          </p:nvSpPr>
          <p:spPr>
            <a:xfrm>
              <a:off x="6339097" y="1573726"/>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897" tIns="60948" rIns="121897" bIns="60948" anchor="ctr"/>
            <a:lstStyle/>
            <a:p>
              <a:pPr algn="ctr" defTabSz="1218565">
                <a:defRPr/>
              </a:pPr>
              <a:endParaRPr lang="zh-CN" altLang="en-US" sz="3600" dirty="0">
                <a:solidFill>
                  <a:prstClr val="white"/>
                </a:solidFill>
                <a:latin typeface="Calibri" panose="020F0502020204030204"/>
                <a:ea typeface="Arial Unicode MS" panose="020B0604020202020204" pitchFamily="34" charset="-122"/>
                <a:cs typeface="Arial Unicode MS" panose="020B0604020202020204" pitchFamily="34" charset="-122"/>
              </a:endParaRPr>
            </a:p>
          </p:txBody>
        </p:sp>
        <p:sp>
          <p:nvSpPr>
            <p:cNvPr id="21" name="矩形 20"/>
            <p:cNvSpPr/>
            <p:nvPr/>
          </p:nvSpPr>
          <p:spPr>
            <a:xfrm>
              <a:off x="6491851" y="1614014"/>
              <a:ext cx="3496276" cy="431087"/>
            </a:xfrm>
            <a:prstGeom prst="rect">
              <a:avLst/>
            </a:prstGeom>
          </p:spPr>
          <p:txBody>
            <a:bodyPr wrap="square" lIns="121897" tIns="60948" rIns="121897" bIns="60948">
              <a:spAutoFit/>
            </a:bodyPr>
            <a:lstStyle/>
            <a:p>
              <a:pPr defTabSz="1218565">
                <a:defRPr/>
              </a:pPr>
              <a:r>
                <a:rPr lang="en-US" altLang="zh-CN" sz="2000" b="1" kern="100" dirty="0">
                  <a:solidFill>
                    <a:prstClr val="white"/>
                  </a:solidFill>
                  <a:latin typeface="微软雅黑" panose="020B0503020204020204" pitchFamily="34" charset="-122"/>
                  <a:ea typeface="微软雅黑" panose="020B0503020204020204" pitchFamily="34" charset="-122"/>
                  <a:cs typeface="Times New Roman" panose="02020603050405020304" pitchFamily="18" charset="0"/>
                </a:rPr>
                <a:t>EM</a:t>
              </a:r>
              <a:r>
                <a:rPr lang="zh-CN" altLang="en-US" sz="2000" b="1" kern="100" dirty="0">
                  <a:solidFill>
                    <a:prstClr val="white"/>
                  </a:solidFill>
                  <a:latin typeface="微软雅黑" panose="020B0503020204020204" pitchFamily="34" charset="-122"/>
                  <a:ea typeface="微软雅黑" panose="020B0503020204020204" pitchFamily="34" charset="-122"/>
                  <a:cs typeface="Times New Roman" panose="02020603050405020304" pitchFamily="18" charset="0"/>
                </a:rPr>
                <a:t>算法与高斯混合聚类</a:t>
              </a:r>
              <a:endParaRPr lang="zh-CN" altLang="zh-CN" sz="2000" b="1" kern="100" dirty="0">
                <a:solidFill>
                  <a:prstClr val="white"/>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22" name="圆角矩形 21"/>
          <p:cNvSpPr/>
          <p:nvPr/>
        </p:nvSpPr>
        <p:spPr>
          <a:xfrm>
            <a:off x="4705549" y="4401226"/>
            <a:ext cx="525109" cy="511238"/>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829" tIns="60914" rIns="121829" bIns="60914" anchor="ctr"/>
          <a:lstStyle/>
          <a:p>
            <a:pPr algn="ctr" defTabSz="1218565">
              <a:defRPr/>
            </a:pPr>
            <a:r>
              <a:rPr lang="en-US" altLang="zh-CN" sz="3600" dirty="0">
                <a:solidFill>
                  <a:prstClr val="white"/>
                </a:solidFill>
                <a:latin typeface="Calibri" panose="020F0502020204030204"/>
                <a:ea typeface="Arial Unicode MS" panose="020B0604020202020204" pitchFamily="34" charset="-122"/>
                <a:cs typeface="Arial Unicode MS" panose="020B0604020202020204" pitchFamily="34" charset="-122"/>
              </a:rPr>
              <a:t>5</a:t>
            </a:r>
            <a:endParaRPr lang="zh-CN" altLang="en-US" sz="3600" dirty="0">
              <a:solidFill>
                <a:prstClr val="white"/>
              </a:solidFill>
              <a:latin typeface="Calibri" panose="020F0502020204030204"/>
              <a:ea typeface="Arial Unicode MS" panose="020B0604020202020204" pitchFamily="34" charset="-122"/>
              <a:cs typeface="Arial Unicode MS" panose="020B0604020202020204" pitchFamily="34" charset="-122"/>
            </a:endParaRPr>
          </a:p>
        </p:txBody>
      </p:sp>
      <p:grpSp>
        <p:nvGrpSpPr>
          <p:cNvPr id="23" name="组合 22"/>
          <p:cNvGrpSpPr/>
          <p:nvPr/>
        </p:nvGrpSpPr>
        <p:grpSpPr>
          <a:xfrm>
            <a:off x="5494742" y="4401226"/>
            <a:ext cx="3410896" cy="511238"/>
            <a:chOff x="6315199" y="2410178"/>
            <a:chExt cx="3744416" cy="511504"/>
          </a:xfrm>
        </p:grpSpPr>
        <p:sp>
          <p:nvSpPr>
            <p:cNvPr id="24" name="圆角矩形 23"/>
            <p:cNvSpPr/>
            <p:nvPr/>
          </p:nvSpPr>
          <p:spPr>
            <a:xfrm>
              <a:off x="6315199" y="2410178"/>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897" tIns="60948" rIns="121897" bIns="60948" anchor="ctr"/>
            <a:lstStyle/>
            <a:p>
              <a:pPr algn="ctr" defTabSz="1218565">
                <a:defRPr/>
              </a:pPr>
              <a:endParaRPr lang="zh-CN" altLang="en-US" sz="3600" dirty="0">
                <a:solidFill>
                  <a:prstClr val="white"/>
                </a:solidFill>
                <a:latin typeface="Calibri" panose="020F0502020204030204"/>
                <a:ea typeface="Arial Unicode MS" panose="020B0604020202020204" pitchFamily="34" charset="-122"/>
                <a:cs typeface="Arial Unicode MS" panose="020B0604020202020204" pitchFamily="34" charset="-122"/>
              </a:endParaRPr>
            </a:p>
          </p:txBody>
        </p:sp>
        <p:sp>
          <p:nvSpPr>
            <p:cNvPr id="25" name="矩形 24"/>
            <p:cNvSpPr/>
            <p:nvPr/>
          </p:nvSpPr>
          <p:spPr>
            <a:xfrm>
              <a:off x="6486706" y="2450466"/>
              <a:ext cx="3496276" cy="430928"/>
            </a:xfrm>
            <a:prstGeom prst="rect">
              <a:avLst/>
            </a:prstGeom>
          </p:spPr>
          <p:txBody>
            <a:bodyPr wrap="square" lIns="121897" tIns="60948" rIns="121897" bIns="60948">
              <a:spAutoFit/>
            </a:bodyPr>
            <a:lstStyle/>
            <a:p>
              <a:pPr defTabSz="1218565">
                <a:defRPr/>
              </a:pPr>
              <a:r>
                <a:rPr lang="zh-CN" altLang="en-US" sz="2000" b="1" kern="100" dirty="0">
                  <a:solidFill>
                    <a:prstClr val="white"/>
                  </a:solidFill>
                  <a:latin typeface="微软雅黑" panose="020B0503020204020204" pitchFamily="34" charset="-122"/>
                  <a:ea typeface="微软雅黑" panose="020B0503020204020204" pitchFamily="34" charset="-122"/>
                  <a:cs typeface="Times New Roman" panose="02020603050405020304" pitchFamily="18" charset="0"/>
                </a:rPr>
                <a:t>隐马尔可夫模型</a:t>
              </a:r>
              <a:endParaRPr lang="zh-CN" altLang="zh-CN" sz="2000" b="1" kern="100" dirty="0">
                <a:solidFill>
                  <a:prstClr val="white"/>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26" name="圆角矩形 25"/>
          <p:cNvSpPr/>
          <p:nvPr/>
        </p:nvSpPr>
        <p:spPr>
          <a:xfrm>
            <a:off x="4705549" y="5286618"/>
            <a:ext cx="525109" cy="511238"/>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829" tIns="60914" rIns="121829" bIns="60914" anchor="ctr"/>
          <a:lstStyle/>
          <a:p>
            <a:pPr algn="ctr" defTabSz="1218565">
              <a:defRPr/>
            </a:pPr>
            <a:r>
              <a:rPr lang="en-US" altLang="zh-CN" sz="3600" dirty="0">
                <a:solidFill>
                  <a:prstClr val="white"/>
                </a:solidFill>
                <a:latin typeface="Calibri" panose="020F0502020204030204"/>
                <a:ea typeface="Arial Unicode MS" panose="020B0604020202020204" pitchFamily="34" charset="-122"/>
                <a:cs typeface="Arial Unicode MS" panose="020B0604020202020204" pitchFamily="34" charset="-122"/>
              </a:rPr>
              <a:t>6</a:t>
            </a:r>
            <a:endParaRPr lang="zh-CN" altLang="en-US" sz="3600" dirty="0">
              <a:solidFill>
                <a:prstClr val="white"/>
              </a:solidFill>
              <a:latin typeface="Calibri" panose="020F0502020204030204"/>
              <a:ea typeface="Arial Unicode MS" panose="020B0604020202020204" pitchFamily="34" charset="-122"/>
              <a:cs typeface="Arial Unicode MS" panose="020B0604020202020204" pitchFamily="34" charset="-122"/>
            </a:endParaRPr>
          </a:p>
        </p:txBody>
      </p:sp>
      <p:grpSp>
        <p:nvGrpSpPr>
          <p:cNvPr id="27" name="组合 26"/>
          <p:cNvGrpSpPr/>
          <p:nvPr/>
        </p:nvGrpSpPr>
        <p:grpSpPr>
          <a:xfrm>
            <a:off x="5512644" y="5286616"/>
            <a:ext cx="3410896" cy="511238"/>
            <a:chOff x="6339097" y="3296031"/>
            <a:chExt cx="3744416" cy="511504"/>
          </a:xfrm>
        </p:grpSpPr>
        <p:sp>
          <p:nvSpPr>
            <p:cNvPr id="28" name="圆角矩形 27"/>
            <p:cNvSpPr/>
            <p:nvPr/>
          </p:nvSpPr>
          <p:spPr>
            <a:xfrm>
              <a:off x="6339097" y="3296031"/>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897" tIns="60948" rIns="121897" bIns="60948" anchor="ctr"/>
            <a:lstStyle/>
            <a:p>
              <a:pPr algn="ctr" defTabSz="1218565">
                <a:defRPr/>
              </a:pPr>
              <a:endParaRPr lang="zh-CN" altLang="en-US" sz="3600" dirty="0">
                <a:solidFill>
                  <a:prstClr val="white"/>
                </a:solidFill>
                <a:latin typeface="Calibri" panose="020F0502020204030204"/>
                <a:ea typeface="Arial Unicode MS" panose="020B0604020202020204" pitchFamily="34" charset="-122"/>
                <a:cs typeface="Arial Unicode MS" panose="020B0604020202020204" pitchFamily="34" charset="-122"/>
              </a:endParaRPr>
            </a:p>
          </p:txBody>
        </p:sp>
        <p:sp>
          <p:nvSpPr>
            <p:cNvPr id="29" name="矩形 28"/>
            <p:cNvSpPr/>
            <p:nvPr/>
          </p:nvSpPr>
          <p:spPr>
            <a:xfrm>
              <a:off x="6491850" y="3336319"/>
              <a:ext cx="3496276" cy="431087"/>
            </a:xfrm>
            <a:prstGeom prst="rect">
              <a:avLst/>
            </a:prstGeom>
          </p:spPr>
          <p:txBody>
            <a:bodyPr wrap="square" lIns="121897" tIns="60948" rIns="121897" bIns="60948">
              <a:spAutoFit/>
            </a:bodyPr>
            <a:lstStyle/>
            <a:p>
              <a:pPr defTabSz="1218565">
                <a:defRPr/>
              </a:pPr>
              <a:r>
                <a:rPr lang="zh-CN" altLang="en-US" sz="2000" b="1" kern="100" dirty="0">
                  <a:solidFill>
                    <a:prstClr val="white"/>
                  </a:solidFill>
                  <a:latin typeface="微软雅黑" panose="020B0503020204020204" pitchFamily="34" charset="-122"/>
                  <a:ea typeface="微软雅黑" panose="020B0503020204020204" pitchFamily="34" charset="-122"/>
                  <a:cs typeface="Times New Roman" panose="02020603050405020304" pitchFamily="18" charset="0"/>
                </a:rPr>
                <a:t>条件随机场模型</a:t>
              </a:r>
              <a:endParaRPr lang="zh-CN" altLang="zh-CN" sz="2000" b="1" kern="100" dirty="0">
                <a:solidFill>
                  <a:prstClr val="white"/>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withEffect">
                                  <p:stCondLst>
                                    <p:cond delay="0"/>
                                  </p:stCondLst>
                                  <p:childTnLst>
                                    <p:set>
                                      <p:cBhvr>
                                        <p:cTn id="6" dur="1" fill="hold">
                                          <p:stCondLst>
                                            <p:cond delay="0"/>
                                          </p:stCondLst>
                                        </p:cTn>
                                        <p:tgtEl>
                                          <p:spTgt spid="88"/>
                                        </p:tgtEl>
                                        <p:attrNameLst>
                                          <p:attrName>style.visibility</p:attrName>
                                        </p:attrNameLst>
                                      </p:cBhvr>
                                      <p:to>
                                        <p:strVal val="visible"/>
                                      </p:to>
                                    </p:set>
                                    <p:animEffect transition="in" filter="wipe(down)">
                                      <p:cBhvr>
                                        <p:cTn id="7" dur="580">
                                          <p:stCondLst>
                                            <p:cond delay="0"/>
                                          </p:stCondLst>
                                        </p:cTn>
                                        <p:tgtEl>
                                          <p:spTgt spid="88"/>
                                        </p:tgtEl>
                                      </p:cBhvr>
                                    </p:animEffect>
                                    <p:anim calcmode="lin" valueType="num">
                                      <p:cBhvr>
                                        <p:cTn id="8" dur="1822" tmFilter="0,0; 0.14,0.36; 0.43,0.73; 0.71,0.91; 1.0,1.0">
                                          <p:stCondLst>
                                            <p:cond delay="0"/>
                                          </p:stCondLst>
                                        </p:cTn>
                                        <p:tgtEl>
                                          <p:spTgt spid="88"/>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88"/>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88"/>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88"/>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88"/>
                                        </p:tgtEl>
                                        <p:attrNameLst>
                                          <p:attrName>ppt_y</p:attrName>
                                        </p:attrNameLst>
                                      </p:cBhvr>
                                      <p:tavLst>
                                        <p:tav tm="0" fmla="#ppt_y-sin(pi*$)/81">
                                          <p:val>
                                            <p:fltVal val="0"/>
                                          </p:val>
                                        </p:tav>
                                        <p:tav tm="100000">
                                          <p:val>
                                            <p:fltVal val="1"/>
                                          </p:val>
                                        </p:tav>
                                      </p:tavLst>
                                    </p:anim>
                                    <p:animScale>
                                      <p:cBhvr>
                                        <p:cTn id="13" dur="26">
                                          <p:stCondLst>
                                            <p:cond delay="650"/>
                                          </p:stCondLst>
                                        </p:cTn>
                                        <p:tgtEl>
                                          <p:spTgt spid="88"/>
                                        </p:tgtEl>
                                      </p:cBhvr>
                                      <p:to x="100000" y="60000"/>
                                    </p:animScale>
                                    <p:animScale>
                                      <p:cBhvr>
                                        <p:cTn id="14" dur="166" decel="50000">
                                          <p:stCondLst>
                                            <p:cond delay="676"/>
                                          </p:stCondLst>
                                        </p:cTn>
                                        <p:tgtEl>
                                          <p:spTgt spid="88"/>
                                        </p:tgtEl>
                                      </p:cBhvr>
                                      <p:to x="100000" y="100000"/>
                                    </p:animScale>
                                    <p:animScale>
                                      <p:cBhvr>
                                        <p:cTn id="15" dur="26">
                                          <p:stCondLst>
                                            <p:cond delay="1312"/>
                                          </p:stCondLst>
                                        </p:cTn>
                                        <p:tgtEl>
                                          <p:spTgt spid="88"/>
                                        </p:tgtEl>
                                      </p:cBhvr>
                                      <p:to x="100000" y="80000"/>
                                    </p:animScale>
                                    <p:animScale>
                                      <p:cBhvr>
                                        <p:cTn id="16" dur="166" decel="50000">
                                          <p:stCondLst>
                                            <p:cond delay="1338"/>
                                          </p:stCondLst>
                                        </p:cTn>
                                        <p:tgtEl>
                                          <p:spTgt spid="88"/>
                                        </p:tgtEl>
                                      </p:cBhvr>
                                      <p:to x="100000" y="100000"/>
                                    </p:animScale>
                                    <p:animScale>
                                      <p:cBhvr>
                                        <p:cTn id="17" dur="26">
                                          <p:stCondLst>
                                            <p:cond delay="1642"/>
                                          </p:stCondLst>
                                        </p:cTn>
                                        <p:tgtEl>
                                          <p:spTgt spid="88"/>
                                        </p:tgtEl>
                                      </p:cBhvr>
                                      <p:to x="100000" y="90000"/>
                                    </p:animScale>
                                    <p:animScale>
                                      <p:cBhvr>
                                        <p:cTn id="18" dur="166" decel="50000">
                                          <p:stCondLst>
                                            <p:cond delay="1668"/>
                                          </p:stCondLst>
                                        </p:cTn>
                                        <p:tgtEl>
                                          <p:spTgt spid="88"/>
                                        </p:tgtEl>
                                      </p:cBhvr>
                                      <p:to x="100000" y="100000"/>
                                    </p:animScale>
                                    <p:animScale>
                                      <p:cBhvr>
                                        <p:cTn id="19" dur="26">
                                          <p:stCondLst>
                                            <p:cond delay="1808"/>
                                          </p:stCondLst>
                                        </p:cTn>
                                        <p:tgtEl>
                                          <p:spTgt spid="88"/>
                                        </p:tgtEl>
                                      </p:cBhvr>
                                      <p:to x="100000" y="95000"/>
                                    </p:animScale>
                                    <p:animScale>
                                      <p:cBhvr>
                                        <p:cTn id="20" dur="166" decel="50000">
                                          <p:stCondLst>
                                            <p:cond delay="1834"/>
                                          </p:stCondLst>
                                        </p:cTn>
                                        <p:tgtEl>
                                          <p:spTgt spid="88"/>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Content Placeholder 2"/>
          <p:cNvSpPr txBox="1"/>
          <p:nvPr/>
        </p:nvSpPr>
        <p:spPr>
          <a:xfrm>
            <a:off x="411481" y="681693"/>
            <a:ext cx="8330184" cy="5773971"/>
          </a:xfrm>
          <a:prstGeom prst="rect">
            <a:avLst/>
          </a:prstGeom>
        </p:spPr>
        <p:txBody>
          <a:bodyPr vert="horz" lIns="91392" tIns="45696" rIns="91392" bIns="45696"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50000"/>
              </a:lnSpc>
              <a:spcBef>
                <a:spcPts val="0"/>
              </a:spcBef>
              <a:buNone/>
            </a:pPr>
            <a:r>
              <a:rPr lang="zh-CN" altLang="en-US" sz="2400" b="1" dirty="0">
                <a:solidFill>
                  <a:srgbClr val="0070C0"/>
                </a:solidFill>
                <a:latin typeface="Arial" panose="020B0604020202020204" pitchFamily="34" charset="0"/>
                <a:ea typeface="微软雅黑" panose="020B0503020204020204" pitchFamily="34" charset="-122"/>
                <a:cs typeface="Arial" panose="020B0604020202020204" pitchFamily="34" charset="0"/>
              </a:rPr>
              <a:t>基本思想</a:t>
            </a:r>
            <a:endParaRPr lang="en-US" altLang="zh-CN" sz="24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在某些情况下，模型中含有无法明确观察到的隐参数，则无法直接用极大似然法来估计模型参数，此时，可以采用</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EM</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算法来求解模型。</a:t>
            </a: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从字面的意思来看，</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EM</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Expectation-Maximization</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算法是期望极大化算法，它的基本思想是求期望和求极大化的逐步迭代。它先假定隐参数的值，然后基于已经观察到的样本数据和该假定，用极大似然法来估计其它参数。此时，得到的模型参数一般是不准确的，于是基于当前的参数和样本数据来推测新的隐参数。再基于样本数据和隐参数来极大似然估计其它参数。如此多次迭代，逐步收敛，得到合适的模型参数。</a:t>
            </a: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p:txBody>
      </p:sp>
      <p:sp>
        <p:nvSpPr>
          <p:cNvPr id="41" name="文本框 2"/>
          <p:cNvSpPr txBox="1"/>
          <p:nvPr/>
        </p:nvSpPr>
        <p:spPr>
          <a:xfrm>
            <a:off x="0" y="158473"/>
            <a:ext cx="9144000" cy="523220"/>
          </a:xfrm>
          <a:prstGeom prst="rect">
            <a:avLst/>
          </a:prstGeom>
          <a:noFill/>
        </p:spPr>
        <p:txBody>
          <a:bodyPr wrap="square" rtlCol="0">
            <a:spAutoFit/>
          </a:bodyPr>
          <a:lstStyle/>
          <a:p>
            <a:pPr algn="ctr" defTabSz="1218565"/>
            <a:r>
              <a:rPr lang="en-US" altLang="zh-CN" sz="2800" b="1" dirty="0">
                <a:solidFill>
                  <a:srgbClr val="0070C0"/>
                </a:solidFill>
                <a:latin typeface="微软雅黑" panose="020B0503020204020204" pitchFamily="34" charset="-122"/>
                <a:ea typeface="微软雅黑" panose="020B0503020204020204" pitchFamily="34" charset="-122"/>
              </a:rPr>
              <a:t>6.4.1 EM</a:t>
            </a:r>
            <a:r>
              <a:rPr lang="zh-CN" altLang="en-US" sz="2800" b="1" dirty="0">
                <a:solidFill>
                  <a:srgbClr val="0070C0"/>
                </a:solidFill>
                <a:latin typeface="微软雅黑" panose="020B0503020204020204" pitchFamily="34" charset="-122"/>
                <a:ea typeface="微软雅黑" panose="020B0503020204020204" pitchFamily="34" charset="-122"/>
              </a:rPr>
              <a:t>算法示例</a:t>
            </a:r>
          </a:p>
        </p:txBody>
      </p:sp>
      <p:sp>
        <p:nvSpPr>
          <p:cNvPr id="4" name="灯片编号占位符 1"/>
          <p:cNvSpPr txBox="1"/>
          <p:nvPr/>
        </p:nvSpPr>
        <p:spPr>
          <a:xfrm>
            <a:off x="6791621" y="6464141"/>
            <a:ext cx="2133600" cy="273844"/>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1BEBC7A-FD02-486B-81B5-A845787C689C}" type="slidenum">
              <a:rPr lang="zh-CN" altLang="en-US" sz="1600" smtClean="0"/>
              <a:t>31</a:t>
            </a:fld>
            <a:endParaRPr lang="zh-CN" altLang="en-US" sz="1600" dirty="0"/>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5" name="Rectangle 1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7"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Tree>
  </p:cSld>
  <p:clrMapOvr>
    <a:masterClrMapping/>
  </p:clrMapOvr>
  <p:transition spd="slow">
    <p:wip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Content Placeholder 2"/>
          <p:cNvSpPr txBox="1"/>
          <p:nvPr/>
        </p:nvSpPr>
        <p:spPr>
          <a:xfrm>
            <a:off x="411481" y="681693"/>
            <a:ext cx="8330184" cy="5773971"/>
          </a:xfrm>
          <a:prstGeom prst="rect">
            <a:avLst/>
          </a:prstGeom>
        </p:spPr>
        <p:txBody>
          <a:bodyPr vert="horz" lIns="91392" tIns="45696" rIns="91392" bIns="45696"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50000"/>
              </a:lnSpc>
              <a:spcBef>
                <a:spcPts val="0"/>
              </a:spcBef>
              <a:buNone/>
            </a:pPr>
            <a:r>
              <a:rPr lang="zh-CN" altLang="en-US" sz="2400" b="1" dirty="0">
                <a:solidFill>
                  <a:srgbClr val="0070C0"/>
                </a:solidFill>
                <a:latin typeface="Arial" panose="020B0604020202020204" pitchFamily="34" charset="0"/>
                <a:ea typeface="微软雅黑" panose="020B0503020204020204" pitchFamily="34" charset="-122"/>
                <a:cs typeface="Arial" panose="020B0604020202020204" pitchFamily="34" charset="0"/>
              </a:rPr>
              <a:t>问题描述</a:t>
            </a:r>
            <a:endParaRPr lang="en-US" altLang="zh-CN" sz="24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假设一个盒子里装有若干个骰子，骰子分为面数不同的两类，记为</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A</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类和</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B</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类。骰子有四面、六面和八面等可选种类。</a:t>
            </a: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分析者不知道盒子中两类骰子的具体种类和具体个数。实验者每次从盒子中随意取出一个骰子随意抛掷多次，如果掷得点数小于等于某个数，不妨设为</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2</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，称为得到了“小”的结果，记为发生了</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X</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事件，否则记为发生了</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Q</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事件。重复多次实验，将每次实验结果告诉分析者，要求分析者估计两种骰子的面数。</a:t>
            </a: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p:txBody>
      </p:sp>
      <p:sp>
        <p:nvSpPr>
          <p:cNvPr id="41" name="文本框 2"/>
          <p:cNvSpPr txBox="1"/>
          <p:nvPr/>
        </p:nvSpPr>
        <p:spPr>
          <a:xfrm>
            <a:off x="0" y="158473"/>
            <a:ext cx="9144000" cy="523220"/>
          </a:xfrm>
          <a:prstGeom prst="rect">
            <a:avLst/>
          </a:prstGeom>
          <a:noFill/>
        </p:spPr>
        <p:txBody>
          <a:bodyPr wrap="square" rtlCol="0">
            <a:spAutoFit/>
          </a:bodyPr>
          <a:lstStyle/>
          <a:p>
            <a:pPr algn="ctr" defTabSz="1218565"/>
            <a:r>
              <a:rPr lang="en-US" altLang="zh-CN" sz="2800" b="1" dirty="0">
                <a:solidFill>
                  <a:srgbClr val="0070C0"/>
                </a:solidFill>
                <a:latin typeface="微软雅黑" panose="020B0503020204020204" pitchFamily="34" charset="-122"/>
                <a:ea typeface="微软雅黑" panose="020B0503020204020204" pitchFamily="34" charset="-122"/>
              </a:rPr>
              <a:t>6.4.1 EM</a:t>
            </a:r>
            <a:r>
              <a:rPr lang="zh-CN" altLang="en-US" sz="2800" b="1" dirty="0">
                <a:solidFill>
                  <a:srgbClr val="0070C0"/>
                </a:solidFill>
                <a:latin typeface="微软雅黑" panose="020B0503020204020204" pitchFamily="34" charset="-122"/>
                <a:ea typeface="微软雅黑" panose="020B0503020204020204" pitchFamily="34" charset="-122"/>
              </a:rPr>
              <a:t>算法示例</a:t>
            </a:r>
          </a:p>
        </p:txBody>
      </p:sp>
      <p:sp>
        <p:nvSpPr>
          <p:cNvPr id="4" name="灯片编号占位符 1"/>
          <p:cNvSpPr txBox="1"/>
          <p:nvPr/>
        </p:nvSpPr>
        <p:spPr>
          <a:xfrm>
            <a:off x="6791621" y="6464141"/>
            <a:ext cx="2133600" cy="273844"/>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1BEBC7A-FD02-486B-81B5-A845787C689C}" type="slidenum">
              <a:rPr lang="zh-CN" altLang="en-US" sz="1600" smtClean="0"/>
              <a:t>32</a:t>
            </a:fld>
            <a:endParaRPr lang="zh-CN" altLang="en-US" sz="1600" dirty="0"/>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5" name="Rectangle 1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7"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pic>
        <p:nvPicPr>
          <p:cNvPr id="220173" name="Picture 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18050" y="2219739"/>
            <a:ext cx="5695950" cy="152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wip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0" name="Content Placeholder 2"/>
              <p:cNvSpPr txBox="1"/>
              <p:nvPr/>
            </p:nvSpPr>
            <p:spPr>
              <a:xfrm>
                <a:off x="411481" y="681693"/>
                <a:ext cx="8330184" cy="5773971"/>
              </a:xfrm>
              <a:prstGeom prst="rect">
                <a:avLst/>
              </a:prstGeom>
            </p:spPr>
            <p:txBody>
              <a:bodyPr vert="horz" lIns="91392" tIns="45696" rIns="91392" bIns="45696"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50000"/>
                  </a:lnSpc>
                  <a:spcBef>
                    <a:spcPts val="0"/>
                  </a:spcBef>
                  <a:buNone/>
                </a:pPr>
                <a:r>
                  <a:rPr lang="zh-CN" altLang="en-US" sz="2400" b="1" dirty="0">
                    <a:solidFill>
                      <a:srgbClr val="0070C0"/>
                    </a:solidFill>
                    <a:latin typeface="Arial" panose="020B0604020202020204" pitchFamily="34" charset="0"/>
                    <a:ea typeface="微软雅黑" panose="020B0503020204020204" pitchFamily="34" charset="-122"/>
                    <a:cs typeface="Arial" panose="020B0604020202020204" pitchFamily="34" charset="0"/>
                  </a:rPr>
                  <a:t>问题描述</a:t>
                </a:r>
                <a:endParaRPr lang="en-US" altLang="zh-CN" sz="24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在完全随机抛掷骰子的前提下，</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如果</a:t>
                </a: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知道骰子的面数，就知道发生</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X</a:t>
                </a: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事件的概率，因此，估计两种骰子的面数也就是估计</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A</a:t>
                </a: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类和</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B</a:t>
                </a: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类骰子随机抛掷时发生</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X</a:t>
                </a: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事件的概率</a:t>
                </a:r>
                <a14:m>
                  <m:oMath xmlns:m="http://schemas.openxmlformats.org/officeDocument/2006/math">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𝑃</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𝐴</m:t>
                        </m:r>
                      </m:sub>
                    </m:sSub>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和</a:t>
                </a:r>
                <a14:m>
                  <m:oMath xmlns:m="http://schemas.openxmlformats.org/officeDocument/2006/math">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𝑃</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𝐵</m:t>
                        </m:r>
                      </m:sub>
                    </m:sSub>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。如四面骰子发生</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X</a:t>
                </a: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事件的概率为</a:t>
                </a:r>
                <a14:m>
                  <m:oMath xmlns:m="http://schemas.openxmlformats.org/officeDocument/2006/math">
                    <m:f>
                      <m:f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Pr>
                      <m:num>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num>
                      <m:den>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den>
                    </m:f>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，六面骰子发生</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X</a:t>
                </a: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事件的概率为</a:t>
                </a:r>
                <a14:m>
                  <m:oMath xmlns:m="http://schemas.openxmlformats.org/officeDocument/2006/math">
                    <m:f>
                      <m:f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Pr>
                      <m:num>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num>
                      <m:den>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3</m:t>
                        </m:r>
                      </m:den>
                    </m:f>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等等。</a:t>
                </a: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但</a:t>
                </a: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对于分析者来说，盒子中两类骰子的具体个数未知，因此每次取出哪类骰子的概率是隐参数。</a:t>
                </a: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假设选择了</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6</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次骰子，每次掷骰子</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10</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次，得到实验结果。</a:t>
                </a: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p:txBody>
          </p:sp>
        </mc:Choice>
        <mc:Fallback xmlns="">
          <p:sp>
            <p:nvSpPr>
              <p:cNvPr id="20" name="Content Placeholder 2"/>
              <p:cNvSpPr txBox="1">
                <a:spLocks noRot="1" noChangeAspect="1" noMove="1" noResize="1" noEditPoints="1" noAdjustHandles="1" noChangeArrowheads="1" noChangeShapeType="1" noTextEdit="1"/>
              </p:cNvSpPr>
              <p:nvPr/>
            </p:nvSpPr>
            <p:spPr>
              <a:xfrm>
                <a:off x="411481" y="681693"/>
                <a:ext cx="8330184" cy="5773971"/>
              </a:xfrm>
              <a:prstGeom prst="rect">
                <a:avLst/>
              </a:prstGeom>
              <a:blipFill rotWithShape="1">
                <a:blip r:embed="rId3"/>
                <a:stretch>
                  <a:fillRect l="-1171" r="-659"/>
                </a:stretch>
              </a:blipFill>
            </p:spPr>
            <p:txBody>
              <a:bodyPr/>
              <a:lstStyle/>
              <a:p>
                <a:r>
                  <a:rPr lang="zh-CN" altLang="en-US">
                    <a:noFill/>
                  </a:rPr>
                  <a:t> </a:t>
                </a:r>
              </a:p>
            </p:txBody>
          </p:sp>
        </mc:Fallback>
      </mc:AlternateContent>
      <p:sp>
        <p:nvSpPr>
          <p:cNvPr id="41" name="文本框 2"/>
          <p:cNvSpPr txBox="1"/>
          <p:nvPr/>
        </p:nvSpPr>
        <p:spPr>
          <a:xfrm>
            <a:off x="0" y="158473"/>
            <a:ext cx="9144000" cy="523220"/>
          </a:xfrm>
          <a:prstGeom prst="rect">
            <a:avLst/>
          </a:prstGeom>
          <a:noFill/>
        </p:spPr>
        <p:txBody>
          <a:bodyPr wrap="square" rtlCol="0">
            <a:spAutoFit/>
          </a:bodyPr>
          <a:lstStyle/>
          <a:p>
            <a:pPr algn="ctr" defTabSz="1218565"/>
            <a:r>
              <a:rPr lang="en-US" altLang="zh-CN" sz="2800" b="1" dirty="0">
                <a:solidFill>
                  <a:srgbClr val="0070C0"/>
                </a:solidFill>
                <a:latin typeface="微软雅黑" panose="020B0503020204020204" pitchFamily="34" charset="-122"/>
                <a:ea typeface="微软雅黑" panose="020B0503020204020204" pitchFamily="34" charset="-122"/>
              </a:rPr>
              <a:t>6.4.1 EM</a:t>
            </a:r>
            <a:r>
              <a:rPr lang="zh-CN" altLang="en-US" sz="2800" b="1" dirty="0">
                <a:solidFill>
                  <a:srgbClr val="0070C0"/>
                </a:solidFill>
                <a:latin typeface="微软雅黑" panose="020B0503020204020204" pitchFamily="34" charset="-122"/>
                <a:ea typeface="微软雅黑" panose="020B0503020204020204" pitchFamily="34" charset="-122"/>
              </a:rPr>
              <a:t>算法示例</a:t>
            </a:r>
          </a:p>
        </p:txBody>
      </p:sp>
      <p:sp>
        <p:nvSpPr>
          <p:cNvPr id="4" name="灯片编号占位符 1"/>
          <p:cNvSpPr txBox="1"/>
          <p:nvPr/>
        </p:nvSpPr>
        <p:spPr>
          <a:xfrm>
            <a:off x="6791621" y="6464141"/>
            <a:ext cx="2133600" cy="273844"/>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1BEBC7A-FD02-486B-81B5-A845787C689C}" type="slidenum">
              <a:rPr lang="zh-CN" altLang="en-US" sz="1600" smtClean="0"/>
              <a:t>33</a:t>
            </a:fld>
            <a:endParaRPr lang="zh-CN" altLang="en-US" sz="1600" dirty="0"/>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5" name="Rectangle 1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7"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Tree>
  </p:cSld>
  <p:clrMapOvr>
    <a:masterClrMapping/>
  </p:clrMapOvr>
  <p:transition spd="slow">
    <p:wip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0" name="Content Placeholder 2"/>
              <p:cNvSpPr txBox="1"/>
              <p:nvPr/>
            </p:nvSpPr>
            <p:spPr>
              <a:xfrm>
                <a:off x="411481" y="681692"/>
                <a:ext cx="8330184" cy="5773971"/>
              </a:xfrm>
              <a:prstGeom prst="rect">
                <a:avLst/>
              </a:prstGeom>
            </p:spPr>
            <p:txBody>
              <a:bodyPr vert="horz" lIns="91392" tIns="45696" rIns="91392" bIns="45696"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50000"/>
                  </a:lnSpc>
                  <a:spcBef>
                    <a:spcPts val="0"/>
                  </a:spcBef>
                  <a:buNone/>
                </a:pPr>
                <a:r>
                  <a:rPr lang="zh-CN" altLang="en-US" sz="2400" b="1" dirty="0">
                    <a:solidFill>
                      <a:srgbClr val="0070C0"/>
                    </a:solidFill>
                    <a:latin typeface="Arial" panose="020B0604020202020204" pitchFamily="34" charset="0"/>
                    <a:ea typeface="微软雅黑" panose="020B0503020204020204" pitchFamily="34" charset="-122"/>
                    <a:cs typeface="Arial" panose="020B0604020202020204" pitchFamily="34" charset="0"/>
                  </a:rPr>
                  <a:t>实验数据</a:t>
                </a:r>
                <a:endParaRPr lang="en-US" altLang="zh-CN" sz="24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假设选择了</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6</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次骰子，每次掷骰子</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10</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次，得到实验结果。</a:t>
                </a: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如果分析者知道每次选择的是哪类骰子，如</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表</a:t>
                </a: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中第二列所示，则容易用极大似然法估计出概率</a:t>
                </a:r>
                <a14:m>
                  <m:oMath xmlns:m="http://schemas.openxmlformats.org/officeDocument/2006/math">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𝑃</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𝐴</m:t>
                        </m:r>
                      </m:sub>
                    </m:sSub>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和</a:t>
                </a:r>
                <a14:m>
                  <m:oMath xmlns:m="http://schemas.openxmlformats.org/officeDocument/2006/math">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𝑃</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𝐵</m:t>
                        </m:r>
                      </m:sub>
                    </m:sSub>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a:t>
                </a: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p:txBody>
          </p:sp>
        </mc:Choice>
        <mc:Fallback xmlns="">
          <p:sp>
            <p:nvSpPr>
              <p:cNvPr id="20" name="Content Placeholder 2"/>
              <p:cNvSpPr txBox="1">
                <a:spLocks noRot="1" noChangeAspect="1" noMove="1" noResize="1" noEditPoints="1" noAdjustHandles="1" noChangeArrowheads="1" noChangeShapeType="1" noTextEdit="1"/>
              </p:cNvSpPr>
              <p:nvPr/>
            </p:nvSpPr>
            <p:spPr>
              <a:xfrm>
                <a:off x="411481" y="681692"/>
                <a:ext cx="8330184" cy="5773971"/>
              </a:xfrm>
              <a:prstGeom prst="rect">
                <a:avLst/>
              </a:prstGeom>
              <a:blipFill rotWithShape="1">
                <a:blip r:embed="rId3"/>
                <a:stretch>
                  <a:fillRect l="-1171"/>
                </a:stretch>
              </a:blipFill>
            </p:spPr>
            <p:txBody>
              <a:bodyPr/>
              <a:lstStyle/>
              <a:p>
                <a:r>
                  <a:rPr lang="zh-CN" altLang="en-US">
                    <a:noFill/>
                  </a:rPr>
                  <a:t> </a:t>
                </a:r>
                <a:endParaRPr lang="zh-CN" altLang="en-US">
                  <a:noFill/>
                </a:endParaRPr>
              </a:p>
            </p:txBody>
          </p:sp>
        </mc:Fallback>
      </mc:AlternateContent>
      <p:sp>
        <p:nvSpPr>
          <p:cNvPr id="41" name="文本框 2"/>
          <p:cNvSpPr txBox="1"/>
          <p:nvPr/>
        </p:nvSpPr>
        <p:spPr>
          <a:xfrm>
            <a:off x="0" y="158473"/>
            <a:ext cx="9144000" cy="523220"/>
          </a:xfrm>
          <a:prstGeom prst="rect">
            <a:avLst/>
          </a:prstGeom>
          <a:noFill/>
        </p:spPr>
        <p:txBody>
          <a:bodyPr wrap="square" rtlCol="0">
            <a:spAutoFit/>
          </a:bodyPr>
          <a:lstStyle/>
          <a:p>
            <a:pPr algn="ctr" defTabSz="1218565"/>
            <a:r>
              <a:rPr lang="en-US" altLang="zh-CN" sz="2800" b="1" dirty="0">
                <a:solidFill>
                  <a:srgbClr val="0070C0"/>
                </a:solidFill>
                <a:latin typeface="微软雅黑" panose="020B0503020204020204" pitchFamily="34" charset="-122"/>
                <a:ea typeface="微软雅黑" panose="020B0503020204020204" pitchFamily="34" charset="-122"/>
              </a:rPr>
              <a:t>6.4.1 EM</a:t>
            </a:r>
            <a:r>
              <a:rPr lang="zh-CN" altLang="en-US" sz="2800" b="1" dirty="0">
                <a:solidFill>
                  <a:srgbClr val="0070C0"/>
                </a:solidFill>
                <a:latin typeface="微软雅黑" panose="020B0503020204020204" pitchFamily="34" charset="-122"/>
                <a:ea typeface="微软雅黑" panose="020B0503020204020204" pitchFamily="34" charset="-122"/>
              </a:rPr>
              <a:t>算法示例</a:t>
            </a:r>
          </a:p>
        </p:txBody>
      </p:sp>
      <p:sp>
        <p:nvSpPr>
          <p:cNvPr id="4" name="灯片编号占位符 1"/>
          <p:cNvSpPr txBox="1"/>
          <p:nvPr/>
        </p:nvSpPr>
        <p:spPr>
          <a:xfrm>
            <a:off x="6791621" y="6464141"/>
            <a:ext cx="2133600" cy="273844"/>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1BEBC7A-FD02-486B-81B5-A845787C689C}" type="slidenum">
              <a:rPr lang="zh-CN" altLang="en-US" sz="1600" smtClean="0"/>
              <a:t>34</a:t>
            </a:fld>
            <a:endParaRPr lang="zh-CN" altLang="en-US" sz="1600" dirty="0"/>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5" name="Rectangle 1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7"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pic>
        <p:nvPicPr>
          <p:cNvPr id="1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6525" y="1489711"/>
            <a:ext cx="7710950" cy="30524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wip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0" name="Content Placeholder 2"/>
              <p:cNvSpPr txBox="1"/>
              <p:nvPr/>
            </p:nvSpPr>
            <p:spPr>
              <a:xfrm>
                <a:off x="411481" y="681692"/>
                <a:ext cx="8330184" cy="5773971"/>
              </a:xfrm>
              <a:prstGeom prst="rect">
                <a:avLst/>
              </a:prstGeom>
            </p:spPr>
            <p:txBody>
              <a:bodyPr vert="horz" lIns="91392" tIns="45696" rIns="91392" bIns="45696"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50000"/>
                  </a:lnSpc>
                  <a:spcBef>
                    <a:spcPts val="0"/>
                  </a:spcBef>
                  <a:buNone/>
                </a:pPr>
                <a:r>
                  <a:rPr lang="zh-CN" altLang="en-US" sz="2400" b="1" dirty="0">
                    <a:solidFill>
                      <a:srgbClr val="0070C0"/>
                    </a:solidFill>
                    <a:latin typeface="Arial" panose="020B0604020202020204" pitchFamily="34" charset="0"/>
                    <a:ea typeface="微软雅黑" panose="020B0503020204020204" pitchFamily="34" charset="-122"/>
                    <a:cs typeface="Arial" panose="020B0604020202020204" pitchFamily="34" charset="0"/>
                  </a:rPr>
                  <a:t>示例计算</a:t>
                </a:r>
                <a:endParaRPr lang="en-US" altLang="zh-CN" sz="24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对</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A</a:t>
                </a: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类骰子来说，记</a:t>
                </a:r>
                <a14:m>
                  <m:oMath xmlns:m="http://schemas.openxmlformats.org/officeDocument/2006/math">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𝑛</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𝐴</m:t>
                        </m:r>
                      </m:sub>
                    </m:sSub>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为掷的总次数，记</a:t>
                </a:r>
                <a14:m>
                  <m:oMath xmlns:m="http://schemas.openxmlformats.org/officeDocument/2006/math">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𝑚</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𝐴</m:t>
                        </m:r>
                      </m:sub>
                    </m:sSub>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出现</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X</a:t>
                </a: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事件的次数，则对数似然函数为：</a:t>
                </a: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spcBef>
                    <a:spcPts val="0"/>
                  </a:spcBef>
                  <a:buNone/>
                </a:pPr>
                <a14:m>
                  <m:oMathPara xmlns:m="http://schemas.openxmlformats.org/officeDocument/2006/math">
                    <m:oMathParaPr>
                      <m:jc m:val="centerGroup"/>
                    </m:oMathParaPr>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𝐿</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𝑃</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𝐴</m:t>
                              </m:r>
                            </m:sub>
                          </m:sSub>
                        </m:e>
                      </m:d>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𝑙𝑛</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nary>
                            <m:naryPr>
                              <m:chr m:val="∏"/>
                              <m:limLoc m:val="undOv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naryPr>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ub>
                            <m:sup>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𝑚</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𝐴</m:t>
                                  </m:r>
                                </m:sub>
                              </m:sSub>
                            </m:sup>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𝑃</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𝐴</m:t>
                                  </m:r>
                                </m:sub>
                              </m:sSub>
                            </m:e>
                          </m:nary>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nary>
                            <m:naryPr>
                              <m:chr m:val="∏"/>
                              <m:limLoc m:val="undOv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naryPr>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ub>
                            <m:sup>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𝑛</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𝐴</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𝑚</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𝐴</m:t>
                                  </m:r>
                                </m:sub>
                              </m:sSub>
                            </m:sup>
                            <m:e>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𝑃</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𝐴</m:t>
                                      </m:r>
                                    </m:sub>
                                  </m:sSub>
                                </m:e>
                              </m:d>
                            </m:e>
                          </m:nary>
                        </m:e>
                      </m:d>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𝑙𝑛</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𝑃</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𝐴</m:t>
                                  </m:r>
                                </m:sub>
                              </m:sSub>
                            </m:e>
                            <m:sup>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𝑚</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𝐴</m:t>
                                  </m:r>
                                </m:sub>
                              </m:sSub>
                            </m:sup>
                          </m:sSup>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𝑃</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𝐴</m:t>
                                      </m:r>
                                    </m:sub>
                                  </m:sSub>
                                </m:e>
                              </m:d>
                            </m:e>
                            <m:sup>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𝑛</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𝐴</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𝑚</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𝐴</m:t>
                                  </m:r>
                                </m:sub>
                              </m:sSub>
                            </m:sup>
                          </m:sSup>
                        </m:e>
                      </m:d>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𝑚</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𝐴</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𝑙𝑛</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𝑝</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𝐴</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𝑛</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𝐴</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𝑚</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𝐴</m:t>
                              </m:r>
                            </m:sub>
                          </m:sSub>
                        </m:e>
                      </m:d>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𝑙𝑛</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𝑝</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𝐴</m:t>
                              </m:r>
                            </m:sub>
                          </m:sSub>
                        </m:e>
                      </m:d>
                    </m:oMath>
                  </m:oMathPara>
                </a14:m>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将上式对</a:t>
                </a:r>
                <a14:m>
                  <m:oMath xmlns:m="http://schemas.openxmlformats.org/officeDocument/2006/math">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𝑃</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𝐴</m:t>
                        </m:r>
                      </m:sub>
                    </m:sSub>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求导后令为</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0</a:t>
                </a: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，可求得</a:t>
                </a:r>
                <a14:m>
                  <m:oMath xmlns:m="http://schemas.openxmlformats.org/officeDocument/2006/math">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𝑃</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𝐴</m:t>
                        </m:r>
                      </m:sub>
                    </m:sSub>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的极大似然估计：</a:t>
                </a:r>
                <a14:m>
                  <m:oMath xmlns:m="http://schemas.openxmlformats.org/officeDocument/2006/math">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acc>
                          <m:accPr>
                            <m:chr m:val="̂"/>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acc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𝑃</m:t>
                            </m:r>
                          </m:e>
                        </m:acc>
                      </m:e>
                      <m:sub>
                        <m:r>
                          <m:rPr>
                            <m:sty m:val="p"/>
                          </m:rP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A</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f>
                      <m:f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Pr>
                      <m:num>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𝑚</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𝐴</m:t>
                            </m:r>
                          </m:sub>
                        </m:sSub>
                      </m:num>
                      <m:den>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𝑛</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𝐴</m:t>
                            </m:r>
                          </m:sub>
                        </m:sSub>
                      </m:den>
                    </m:f>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f>
                      <m:f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Pr>
                      <m:num>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17</m:t>
                        </m:r>
                      </m:num>
                      <m:den>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30</m:t>
                        </m:r>
                      </m:den>
                    </m:f>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≈0.567</m:t>
                    </m:r>
                  </m:oMath>
                </a14:m>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a:t>
                </a: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类似可求得</a:t>
                </a:r>
                <a14:m>
                  <m:oMath xmlns:m="http://schemas.openxmlformats.org/officeDocument/2006/math">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𝑃</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𝐵</m:t>
                        </m:r>
                      </m:sub>
                    </m:sSub>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的估计</a:t>
                </a:r>
                <a14:m>
                  <m:oMath xmlns:m="http://schemas.openxmlformats.org/officeDocument/2006/math">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acc>
                          <m:accPr>
                            <m:chr m:val="̂"/>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acc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𝑃</m:t>
                            </m:r>
                          </m:e>
                        </m:acc>
                      </m:e>
                      <m:sub>
                        <m:r>
                          <m:rPr>
                            <m:sty m:val="p"/>
                          </m:rP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B</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≈0.267</m:t>
                    </m:r>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。易知，</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A</a:t>
                </a: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最可能为四面的骰子，</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B</a:t>
                </a: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最可能为六面的骰子。</a:t>
                </a: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p:txBody>
          </p:sp>
        </mc:Choice>
        <mc:Fallback xmlns="">
          <p:sp>
            <p:nvSpPr>
              <p:cNvPr id="20" name="Content Placeholder 2"/>
              <p:cNvSpPr txBox="1">
                <a:spLocks noRot="1" noChangeAspect="1" noMove="1" noResize="1" noEditPoints="1" noAdjustHandles="1" noChangeArrowheads="1" noChangeShapeType="1" noTextEdit="1"/>
              </p:cNvSpPr>
              <p:nvPr/>
            </p:nvSpPr>
            <p:spPr>
              <a:xfrm>
                <a:off x="411481" y="681692"/>
                <a:ext cx="8330184" cy="5773971"/>
              </a:xfrm>
              <a:prstGeom prst="rect">
                <a:avLst/>
              </a:prstGeom>
              <a:blipFill rotWithShape="1">
                <a:blip r:embed="rId3"/>
                <a:stretch>
                  <a:fillRect l="-1171" r="-4246" b="-8237"/>
                </a:stretch>
              </a:blipFill>
            </p:spPr>
            <p:txBody>
              <a:bodyPr/>
              <a:lstStyle/>
              <a:p>
                <a:r>
                  <a:rPr lang="zh-CN" altLang="en-US">
                    <a:noFill/>
                  </a:rPr>
                  <a:t> </a:t>
                </a:r>
                <a:endParaRPr lang="zh-CN" altLang="en-US">
                  <a:noFill/>
                </a:endParaRPr>
              </a:p>
            </p:txBody>
          </p:sp>
        </mc:Fallback>
      </mc:AlternateContent>
      <p:sp>
        <p:nvSpPr>
          <p:cNvPr id="41" name="文本框 2"/>
          <p:cNvSpPr txBox="1"/>
          <p:nvPr/>
        </p:nvSpPr>
        <p:spPr>
          <a:xfrm>
            <a:off x="0" y="158473"/>
            <a:ext cx="9144000" cy="523220"/>
          </a:xfrm>
          <a:prstGeom prst="rect">
            <a:avLst/>
          </a:prstGeom>
          <a:noFill/>
        </p:spPr>
        <p:txBody>
          <a:bodyPr wrap="square" rtlCol="0">
            <a:spAutoFit/>
          </a:bodyPr>
          <a:lstStyle/>
          <a:p>
            <a:pPr algn="ctr" defTabSz="1218565"/>
            <a:r>
              <a:rPr lang="en-US" altLang="zh-CN" sz="2800" b="1" dirty="0">
                <a:solidFill>
                  <a:srgbClr val="0070C0"/>
                </a:solidFill>
                <a:latin typeface="微软雅黑" panose="020B0503020204020204" pitchFamily="34" charset="-122"/>
                <a:ea typeface="微软雅黑" panose="020B0503020204020204" pitchFamily="34" charset="-122"/>
              </a:rPr>
              <a:t>6.4.1 EM</a:t>
            </a:r>
            <a:r>
              <a:rPr lang="zh-CN" altLang="en-US" sz="2800" b="1" dirty="0">
                <a:solidFill>
                  <a:srgbClr val="0070C0"/>
                </a:solidFill>
                <a:latin typeface="微软雅黑" panose="020B0503020204020204" pitchFamily="34" charset="-122"/>
                <a:ea typeface="微软雅黑" panose="020B0503020204020204" pitchFamily="34" charset="-122"/>
              </a:rPr>
              <a:t>算法示例</a:t>
            </a:r>
          </a:p>
        </p:txBody>
      </p:sp>
      <p:sp>
        <p:nvSpPr>
          <p:cNvPr id="4" name="灯片编号占位符 1"/>
          <p:cNvSpPr txBox="1"/>
          <p:nvPr/>
        </p:nvSpPr>
        <p:spPr>
          <a:xfrm>
            <a:off x="6791621" y="6464141"/>
            <a:ext cx="2133600" cy="273844"/>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1BEBC7A-FD02-486B-81B5-A845787C689C}" type="slidenum">
              <a:rPr lang="zh-CN" altLang="en-US" sz="1600" smtClean="0"/>
              <a:t>35</a:t>
            </a:fld>
            <a:endParaRPr lang="zh-CN" altLang="en-US" sz="1600" dirty="0"/>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5" name="Rectangle 1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7"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pic>
        <p:nvPicPr>
          <p:cNvPr id="264194"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796193" y="755788"/>
            <a:ext cx="5363834" cy="2123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wip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0" name="Content Placeholder 2"/>
              <p:cNvSpPr txBox="1"/>
              <p:nvPr/>
            </p:nvSpPr>
            <p:spPr>
              <a:xfrm>
                <a:off x="411481" y="681692"/>
                <a:ext cx="8330184" cy="5773971"/>
              </a:xfrm>
              <a:prstGeom prst="rect">
                <a:avLst/>
              </a:prstGeom>
            </p:spPr>
            <p:txBody>
              <a:bodyPr vert="horz" lIns="91392" tIns="45696" rIns="91392" bIns="45696"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50000"/>
                  </a:lnSpc>
                  <a:spcBef>
                    <a:spcPts val="0"/>
                  </a:spcBef>
                  <a:buNone/>
                </a:pPr>
                <a:r>
                  <a:rPr lang="zh-CN" altLang="en-US" sz="2400" b="1" dirty="0">
                    <a:solidFill>
                      <a:srgbClr val="0070C0"/>
                    </a:solidFill>
                    <a:latin typeface="Arial" panose="020B0604020202020204" pitchFamily="34" charset="0"/>
                    <a:ea typeface="微软雅黑" panose="020B0503020204020204" pitchFamily="34" charset="-122"/>
                    <a:cs typeface="Arial" panose="020B0604020202020204" pitchFamily="34" charset="0"/>
                  </a:rPr>
                  <a:t>示例计算</a:t>
                </a:r>
                <a:endParaRPr lang="en-US" altLang="zh-CN" sz="24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现在，分析者不知道每次选择的是哪类骰子，无法直接用极大似然法估计概率</a:t>
                </a:r>
                <a14:m>
                  <m:oMath xmlns:m="http://schemas.openxmlformats.org/officeDocument/2006/math">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𝑃</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𝐴</m:t>
                        </m:r>
                      </m:sub>
                    </m:sSub>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和</a:t>
                </a:r>
                <a14:m>
                  <m:oMath xmlns:m="http://schemas.openxmlformats.org/officeDocument/2006/math">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𝑃</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𝐵</m:t>
                        </m:r>
                      </m:sub>
                    </m:sSub>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a:t>
                </a: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EM</a:t>
                </a: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算法的做法是引入一个隐变量</a:t>
                </a:r>
                <a14:m>
                  <m:oMath xmlns:m="http://schemas.openxmlformats.org/officeDocument/2006/math">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𝑧</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用来表示第</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次选择的是哪类骰子，隐变量</a:t>
                </a:r>
                <a14:m>
                  <m:oMath xmlns:m="http://schemas.openxmlformats.org/officeDocument/2006/math">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𝑧</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d>
                      <m:dPr>
                        <m:begChr m:val="{"/>
                        <m:endChr m:val="}"/>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0,1</m:t>
                        </m:r>
                      </m:e>
                    </m:d>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0</a:t>
                </a: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表示选择的是</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B</a:t>
                </a: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类骰子，</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1</a:t>
                </a: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表示选择的是</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A</a:t>
                </a: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类骰子。</a:t>
                </a: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现选择了</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6</a:t>
                </a: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次，因此，用向量</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𝑍</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𝑧</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𝑧</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𝑧</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3</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𝑧</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4</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𝑧</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5</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𝑧</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6</m:t>
                            </m:r>
                          </m:sub>
                        </m:sSub>
                      </m:e>
                    </m:d>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来表示</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6</a:t>
                </a: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次的选择骰子情况。记</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𝜋</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𝑝</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𝑧</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e>
                    </m:d>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，即</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𝜋</m:t>
                    </m:r>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是选择</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A</a:t>
                </a: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类骰子的概率。在随机选择的假设下，概率</a:t>
                </a:r>
                <a14:m>
                  <m:oMath xmlns:m="http://schemas.openxmlformats.org/officeDocument/2006/math">
                    <m:r>
                      <m:rPr>
                        <m:sty m:val="p"/>
                      </m:rP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π</m:t>
                    </m:r>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取决于盒子中</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A</a:t>
                </a: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类和</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B</a:t>
                </a: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类骰子的数量比。</a:t>
                </a: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p:txBody>
          </p:sp>
        </mc:Choice>
        <mc:Fallback xmlns="">
          <p:sp>
            <p:nvSpPr>
              <p:cNvPr id="20" name="Content Placeholder 2"/>
              <p:cNvSpPr txBox="1">
                <a:spLocks noRot="1" noChangeAspect="1" noMove="1" noResize="1" noEditPoints="1" noAdjustHandles="1" noChangeArrowheads="1" noChangeShapeType="1" noTextEdit="1"/>
              </p:cNvSpPr>
              <p:nvPr/>
            </p:nvSpPr>
            <p:spPr>
              <a:xfrm>
                <a:off x="411481" y="681692"/>
                <a:ext cx="8330184" cy="5773971"/>
              </a:xfrm>
              <a:prstGeom prst="rect">
                <a:avLst/>
              </a:prstGeom>
              <a:blipFill rotWithShape="1">
                <a:blip r:embed="rId3"/>
                <a:stretch>
                  <a:fillRect l="-1171" r="-512"/>
                </a:stretch>
              </a:blipFill>
            </p:spPr>
            <p:txBody>
              <a:bodyPr/>
              <a:lstStyle/>
              <a:p>
                <a:r>
                  <a:rPr lang="zh-CN" altLang="en-US">
                    <a:noFill/>
                  </a:rPr>
                  <a:t> </a:t>
                </a:r>
                <a:endParaRPr lang="zh-CN" altLang="en-US">
                  <a:noFill/>
                </a:endParaRPr>
              </a:p>
            </p:txBody>
          </p:sp>
        </mc:Fallback>
      </mc:AlternateContent>
      <p:sp>
        <p:nvSpPr>
          <p:cNvPr id="41" name="文本框 2"/>
          <p:cNvSpPr txBox="1"/>
          <p:nvPr/>
        </p:nvSpPr>
        <p:spPr>
          <a:xfrm>
            <a:off x="0" y="158473"/>
            <a:ext cx="9144000" cy="523220"/>
          </a:xfrm>
          <a:prstGeom prst="rect">
            <a:avLst/>
          </a:prstGeom>
          <a:noFill/>
        </p:spPr>
        <p:txBody>
          <a:bodyPr wrap="square" rtlCol="0">
            <a:spAutoFit/>
          </a:bodyPr>
          <a:lstStyle/>
          <a:p>
            <a:pPr algn="ctr" defTabSz="1218565"/>
            <a:r>
              <a:rPr lang="en-US" altLang="zh-CN" sz="2800" b="1" dirty="0">
                <a:solidFill>
                  <a:srgbClr val="0070C0"/>
                </a:solidFill>
                <a:latin typeface="微软雅黑" panose="020B0503020204020204" pitchFamily="34" charset="-122"/>
                <a:ea typeface="微软雅黑" panose="020B0503020204020204" pitchFamily="34" charset="-122"/>
              </a:rPr>
              <a:t>6.4.1 EM</a:t>
            </a:r>
            <a:r>
              <a:rPr lang="zh-CN" altLang="en-US" sz="2800" b="1" dirty="0">
                <a:solidFill>
                  <a:srgbClr val="0070C0"/>
                </a:solidFill>
                <a:latin typeface="微软雅黑" panose="020B0503020204020204" pitchFamily="34" charset="-122"/>
                <a:ea typeface="微软雅黑" panose="020B0503020204020204" pitchFamily="34" charset="-122"/>
              </a:rPr>
              <a:t>算法示例</a:t>
            </a:r>
          </a:p>
        </p:txBody>
      </p:sp>
      <p:sp>
        <p:nvSpPr>
          <p:cNvPr id="4" name="灯片编号占位符 1"/>
          <p:cNvSpPr txBox="1"/>
          <p:nvPr/>
        </p:nvSpPr>
        <p:spPr>
          <a:xfrm>
            <a:off x="6791621" y="6464141"/>
            <a:ext cx="2133600" cy="273844"/>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1BEBC7A-FD02-486B-81B5-A845787C689C}" type="slidenum">
              <a:rPr lang="zh-CN" altLang="en-US" sz="1600" smtClean="0"/>
              <a:t>36</a:t>
            </a:fld>
            <a:endParaRPr lang="zh-CN" altLang="en-US" sz="1600" dirty="0"/>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5" name="Rectangle 1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7"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Tree>
  </p:cSld>
  <p:clrMapOvr>
    <a:masterClrMapping/>
  </p:clrMapOvr>
  <p:transition spd="slow">
    <p:wip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0" name="Content Placeholder 2"/>
              <p:cNvSpPr txBox="1"/>
              <p:nvPr/>
            </p:nvSpPr>
            <p:spPr>
              <a:xfrm>
                <a:off x="411481" y="681692"/>
                <a:ext cx="8330184" cy="5773971"/>
              </a:xfrm>
              <a:prstGeom prst="rect">
                <a:avLst/>
              </a:prstGeom>
            </p:spPr>
            <p:txBody>
              <a:bodyPr vert="horz" lIns="91392" tIns="45696" rIns="91392" bIns="45696"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50000"/>
                  </a:lnSpc>
                  <a:spcBef>
                    <a:spcPts val="0"/>
                  </a:spcBef>
                  <a:buNone/>
                </a:pPr>
                <a:r>
                  <a:rPr lang="zh-CN" altLang="en-US" sz="2400" b="1" dirty="0">
                    <a:solidFill>
                      <a:srgbClr val="0070C0"/>
                    </a:solidFill>
                    <a:latin typeface="Arial" panose="020B0604020202020204" pitchFamily="34" charset="0"/>
                    <a:ea typeface="微软雅黑" panose="020B0503020204020204" pitchFamily="34" charset="-122"/>
                    <a:cs typeface="Arial" panose="020B0604020202020204" pitchFamily="34" charset="0"/>
                  </a:rPr>
                  <a:t>示例计算</a:t>
                </a:r>
                <a:endParaRPr lang="en-US" altLang="zh-CN" sz="24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用</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𝑌</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𝑦</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𝑦</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𝑦</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𝑛</m:t>
                            </m:r>
                          </m:sub>
                        </m:sSub>
                      </m:e>
                    </m:d>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表示</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X</a:t>
                </a: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事件是否发生的随机变量，</a:t>
                </a:r>
                <a14:m>
                  <m:oMath xmlns:m="http://schemas.openxmlformats.org/officeDocument/2006/math">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𝑦</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表示第</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次掷骰子是否发生</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X</a:t>
                </a: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事件的结果。</a:t>
                </a: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实际上</a:t>
                </a:r>
                <a14:m>
                  <m:oMath xmlns:m="http://schemas.openxmlformats.org/officeDocument/2006/math">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𝑦</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是由</a:t>
                </a:r>
                <a14:m>
                  <m:oMath xmlns:m="http://schemas.openxmlformats.org/officeDocument/2006/math">
                    <m:r>
                      <m:rPr>
                        <m:sty m:val="p"/>
                      </m:rP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π</m:t>
                    </m:r>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a:t>
                </a:r>
                <a14:m>
                  <m:oMath xmlns:m="http://schemas.openxmlformats.org/officeDocument/2006/math">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𝑃</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𝐴</m:t>
                        </m:r>
                      </m:sub>
                    </m:sSub>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和</a:t>
                </a:r>
                <a14:m>
                  <m:oMath xmlns:m="http://schemas.openxmlformats.org/officeDocument/2006/math">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𝑃</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𝐵</m:t>
                        </m:r>
                      </m:sub>
                    </m:sSub>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三个概率随机产生的，先由</a:t>
                </a:r>
                <a14:m>
                  <m:oMath xmlns:m="http://schemas.openxmlformats.org/officeDocument/2006/math">
                    <m:r>
                      <m:rPr>
                        <m:sty m:val="p"/>
                      </m:rP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π</m:t>
                    </m:r>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随机决定选择哪类骰子，即隐变量</a:t>
                </a:r>
                <a14:m>
                  <m:oMath xmlns:m="http://schemas.openxmlformats.org/officeDocument/2006/math">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𝑧</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，然后由对应的</a:t>
                </a:r>
                <a14:m>
                  <m:oMath xmlns:m="http://schemas.openxmlformats.org/officeDocument/2006/math">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𝑃</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𝐴</m:t>
                        </m:r>
                      </m:sub>
                    </m:sSub>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或</a:t>
                </a:r>
                <a14:m>
                  <m:oMath xmlns:m="http://schemas.openxmlformats.org/officeDocument/2006/math">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𝑃</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𝐵</m:t>
                        </m:r>
                      </m:sub>
                    </m:sSub>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随机决定概率值。如果知道了</a:t>
                </a:r>
                <a14:m>
                  <m:oMath xmlns:m="http://schemas.openxmlformats.org/officeDocument/2006/math">
                    <m:r>
                      <m:rPr>
                        <m:sty m:val="p"/>
                      </m:rP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π</m:t>
                    </m:r>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a:t>
                </a:r>
                <a14:m>
                  <m:oMath xmlns:m="http://schemas.openxmlformats.org/officeDocument/2006/math">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𝑃</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𝐴</m:t>
                        </m:r>
                      </m:sub>
                    </m:sSub>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和</a:t>
                </a:r>
                <a14:m>
                  <m:oMath xmlns:m="http://schemas.openxmlformats.org/officeDocument/2006/math">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𝑃</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𝐵</m:t>
                        </m:r>
                      </m:sub>
                    </m:sSub>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的值，就可以计算出产生各种结果的概率，因此，它们是决定本实例的模型，也称它们是模型待估计的参数。记</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𝜃</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𝜋</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𝑃</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𝐴</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𝑃</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𝐵</m:t>
                            </m:r>
                          </m:sub>
                        </m:sSub>
                      </m:e>
                    </m:d>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表示模型待估计参数组成的向量。</a:t>
                </a: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记</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𝑝</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𝑦</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𝜃</m:t>
                        </m:r>
                      </m:e>
                    </m:d>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为在模型参数向量</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𝜃</m:t>
                    </m:r>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下第</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次掷骰子是否发生</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X</a:t>
                </a: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事件的概率。 </a:t>
                </a: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p:txBody>
          </p:sp>
        </mc:Choice>
        <mc:Fallback xmlns="">
          <p:sp>
            <p:nvSpPr>
              <p:cNvPr id="20" name="Content Placeholder 2"/>
              <p:cNvSpPr txBox="1">
                <a:spLocks noRot="1" noChangeAspect="1" noMove="1" noResize="1" noEditPoints="1" noAdjustHandles="1" noChangeArrowheads="1" noChangeShapeType="1" noTextEdit="1"/>
              </p:cNvSpPr>
              <p:nvPr/>
            </p:nvSpPr>
            <p:spPr>
              <a:xfrm>
                <a:off x="411481" y="681692"/>
                <a:ext cx="8330184" cy="5773971"/>
              </a:xfrm>
              <a:prstGeom prst="rect">
                <a:avLst/>
              </a:prstGeom>
              <a:blipFill rotWithShape="1">
                <a:blip r:embed="rId3"/>
                <a:stretch>
                  <a:fillRect l="-1171" r="-4246"/>
                </a:stretch>
              </a:blipFill>
            </p:spPr>
            <p:txBody>
              <a:bodyPr/>
              <a:lstStyle/>
              <a:p>
                <a:r>
                  <a:rPr lang="zh-CN" altLang="en-US">
                    <a:noFill/>
                  </a:rPr>
                  <a:t> </a:t>
                </a:r>
                <a:endParaRPr lang="zh-CN" altLang="en-US">
                  <a:noFill/>
                </a:endParaRPr>
              </a:p>
            </p:txBody>
          </p:sp>
        </mc:Fallback>
      </mc:AlternateContent>
      <p:sp>
        <p:nvSpPr>
          <p:cNvPr id="41" name="文本框 2"/>
          <p:cNvSpPr txBox="1"/>
          <p:nvPr/>
        </p:nvSpPr>
        <p:spPr>
          <a:xfrm>
            <a:off x="0" y="158473"/>
            <a:ext cx="9144000" cy="523220"/>
          </a:xfrm>
          <a:prstGeom prst="rect">
            <a:avLst/>
          </a:prstGeom>
          <a:noFill/>
        </p:spPr>
        <p:txBody>
          <a:bodyPr wrap="square" rtlCol="0">
            <a:spAutoFit/>
          </a:bodyPr>
          <a:lstStyle/>
          <a:p>
            <a:pPr algn="ctr" defTabSz="1218565"/>
            <a:r>
              <a:rPr lang="en-US" altLang="zh-CN" sz="2800" b="1" dirty="0">
                <a:solidFill>
                  <a:srgbClr val="0070C0"/>
                </a:solidFill>
                <a:latin typeface="微软雅黑" panose="020B0503020204020204" pitchFamily="34" charset="-122"/>
                <a:ea typeface="微软雅黑" panose="020B0503020204020204" pitchFamily="34" charset="-122"/>
              </a:rPr>
              <a:t>6.4.1 EM</a:t>
            </a:r>
            <a:r>
              <a:rPr lang="zh-CN" altLang="en-US" sz="2800" b="1" dirty="0">
                <a:solidFill>
                  <a:srgbClr val="0070C0"/>
                </a:solidFill>
                <a:latin typeface="微软雅黑" panose="020B0503020204020204" pitchFamily="34" charset="-122"/>
                <a:ea typeface="微软雅黑" panose="020B0503020204020204" pitchFamily="34" charset="-122"/>
              </a:rPr>
              <a:t>算法示例</a:t>
            </a:r>
          </a:p>
        </p:txBody>
      </p:sp>
      <p:sp>
        <p:nvSpPr>
          <p:cNvPr id="4" name="灯片编号占位符 1"/>
          <p:cNvSpPr txBox="1"/>
          <p:nvPr/>
        </p:nvSpPr>
        <p:spPr>
          <a:xfrm>
            <a:off x="6791621" y="6464141"/>
            <a:ext cx="2133600" cy="273844"/>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1BEBC7A-FD02-486B-81B5-A845787C689C}" type="slidenum">
              <a:rPr lang="zh-CN" altLang="en-US" sz="1600" smtClean="0"/>
              <a:t>37</a:t>
            </a:fld>
            <a:endParaRPr lang="zh-CN" altLang="en-US" sz="1600" dirty="0"/>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5" name="Rectangle 1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7"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Tree>
  </p:cSld>
  <p:clrMapOvr>
    <a:masterClrMapping/>
  </p:clrMapOvr>
  <p:transition spd="slow">
    <p:wip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0" name="Content Placeholder 2"/>
              <p:cNvSpPr txBox="1"/>
              <p:nvPr/>
            </p:nvSpPr>
            <p:spPr>
              <a:xfrm>
                <a:off x="411481" y="681692"/>
                <a:ext cx="8330184" cy="5773971"/>
              </a:xfrm>
              <a:prstGeom prst="rect">
                <a:avLst/>
              </a:prstGeom>
            </p:spPr>
            <p:txBody>
              <a:bodyPr vert="horz" lIns="91392" tIns="45696" rIns="91392" bIns="45696"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50000"/>
                  </a:lnSpc>
                  <a:spcBef>
                    <a:spcPts val="0"/>
                  </a:spcBef>
                  <a:buNone/>
                </a:pPr>
                <a:r>
                  <a:rPr lang="zh-CN" altLang="en-US" sz="2400" b="1" dirty="0">
                    <a:solidFill>
                      <a:srgbClr val="0070C0"/>
                    </a:solidFill>
                    <a:latin typeface="Arial" panose="020B0604020202020204" pitchFamily="34" charset="0"/>
                    <a:ea typeface="微软雅黑" panose="020B0503020204020204" pitchFamily="34" charset="-122"/>
                    <a:cs typeface="Arial" panose="020B0604020202020204" pitchFamily="34" charset="0"/>
                  </a:rPr>
                  <a:t>示例计算</a:t>
                </a:r>
                <a:endParaRPr lang="en-US" altLang="zh-CN" sz="24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14:m>
                  <m:oMath xmlns:m="http://schemas.openxmlformats.org/officeDocument/2006/math">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𝑦</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𝑦</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𝑦</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𝑛</m:t>
                        </m:r>
                      </m:sub>
                    </m:sSub>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的对数似然函数为：</a:t>
                </a: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spcBef>
                    <a:spcPts val="0"/>
                  </a:spcBef>
                  <a:buNone/>
                </a:pPr>
                <a14:m>
                  <m:oMathPara xmlns:m="http://schemas.openxmlformats.org/officeDocument/2006/math">
                    <m:oMathParaPr>
                      <m:jc m:val="centerGroup"/>
                    </m:oMathParaPr>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𝐿</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𝜃</m:t>
                          </m:r>
                        </m:e>
                      </m:d>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𝑙</m:t>
                      </m:r>
                      <m:r>
                        <a:rPr lang="en-US" altLang="zh-CN" sz="2200" b="0" i="1" smtClean="0">
                          <a:solidFill>
                            <a:prstClr val="black">
                              <a:lumMod val="85000"/>
                              <a:lumOff val="15000"/>
                            </a:prstClr>
                          </a:solidFill>
                          <a:latin typeface="Cambria Math"/>
                          <a:ea typeface="微软雅黑" panose="020B0503020204020204" pitchFamily="34" charset="-122"/>
                          <a:cs typeface="Arial" panose="020B0604020202020204" pitchFamily="34" charset="0"/>
                        </a:rPr>
                        <m:t>𝑜𝑔</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nary>
                            <m:naryPr>
                              <m:chr m:val="∏"/>
                              <m:limLoc m:val="undOvr"/>
                              <m:supHide m:val="on"/>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naryPr>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up/>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𝑃</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𝑦</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𝜃</m:t>
                                  </m:r>
                                </m:e>
                              </m:d>
                            </m:e>
                          </m:nary>
                        </m:e>
                      </m:d>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nary>
                        <m:naryPr>
                          <m:chr m:val="∑"/>
                          <m:limLoc m:val="undOvr"/>
                          <m:supHide m:val="on"/>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naryPr>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up/>
                        <m:e>
                          <m:func>
                            <m:func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uncPr>
                            <m:fName>
                              <m:r>
                                <m:rPr>
                                  <m:sty m:val="p"/>
                                </m:rP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l</m:t>
                              </m:r>
                              <m:r>
                                <a:rPr lang="en-US" altLang="zh-CN" sz="2200" b="0" i="1" smtClean="0">
                                  <a:solidFill>
                                    <a:prstClr val="black">
                                      <a:lumMod val="85000"/>
                                      <a:lumOff val="15000"/>
                                    </a:prstClr>
                                  </a:solidFill>
                                  <a:latin typeface="Cambria Math"/>
                                  <a:ea typeface="微软雅黑" panose="020B0503020204020204" pitchFamily="34" charset="-122"/>
                                  <a:cs typeface="Arial" panose="020B0604020202020204" pitchFamily="34" charset="0"/>
                                </a:rPr>
                                <m:t>𝑜𝑔</m:t>
                              </m:r>
                            </m:fName>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𝑃</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𝑦</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𝜃</m:t>
                                  </m:r>
                                </m:e>
                              </m:d>
                            </m:e>
                          </m:func>
                        </m:e>
                      </m:nary>
                    </m:oMath>
                  </m:oMathPara>
                </a14:m>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EM</a:t>
                </a: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算法先给概率</a:t>
                </a:r>
                <a14:m>
                  <m:oMath xmlns:m="http://schemas.openxmlformats.org/officeDocument/2006/math">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𝑃</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𝐴</m:t>
                        </m:r>
                      </m:sub>
                    </m:sSub>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和</a:t>
                </a:r>
                <a14:m>
                  <m:oMath xmlns:m="http://schemas.openxmlformats.org/officeDocument/2006/math">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𝑃</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𝐵</m:t>
                        </m:r>
                      </m:sub>
                    </m:sSub>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一个假设值。如果</a:t>
                </a:r>
                <a14:m>
                  <m:oMath xmlns:m="http://schemas.openxmlformats.org/officeDocument/2006/math">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𝑃</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𝐴</m:t>
                        </m:r>
                      </m:sub>
                    </m:sSub>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和</a:t>
                </a:r>
                <a14:m>
                  <m:oMath xmlns:m="http://schemas.openxmlformats.org/officeDocument/2006/math">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𝑃</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𝐵</m:t>
                        </m:r>
                      </m:sub>
                    </m:sSub>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的假设值为</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0.6</a:t>
                </a: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和</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0.5</a:t>
                </a: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，可计算出隐变量</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𝑍</m:t>
                    </m:r>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。第一次选择时，事件</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X</a:t>
                </a: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和事件</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Q</a:t>
                </a: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各出现了</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6</a:t>
                </a: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次和</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4</a:t>
                </a: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次，如果选择的是</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A</a:t>
                </a: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类骰子，那么以上事件发生的概率为</a:t>
                </a:r>
                <a14:m>
                  <m:oMath xmlns:m="http://schemas.openxmlformats.org/officeDocument/2006/math">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0.6</m:t>
                        </m:r>
                      </m:e>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6</m:t>
                        </m:r>
                      </m:sup>
                    </m:sSup>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1−0.6</m:t>
                            </m:r>
                          </m:e>
                        </m:d>
                      </m:e>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4</m:t>
                        </m:r>
                      </m:sup>
                    </m:s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≈0.00119</m:t>
                    </m:r>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，如果选择的是</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B</a:t>
                </a: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类骰子，那么以上事件发生的概率为</a:t>
                </a:r>
                <a14:m>
                  <m:oMath xmlns:m="http://schemas.openxmlformats.org/officeDocument/2006/math">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0.5</m:t>
                        </m:r>
                      </m:e>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6</m:t>
                        </m:r>
                      </m:sup>
                    </m:sSup>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1−0.5</m:t>
                            </m:r>
                          </m:e>
                        </m:d>
                      </m:e>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4</m:t>
                        </m:r>
                      </m:sup>
                    </m:s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≈0.000977</m:t>
                    </m:r>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。因此，认为第一次选择的是</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A</a:t>
                </a: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，即</a:t>
                </a:r>
                <a14:m>
                  <m:oMath xmlns:m="http://schemas.openxmlformats.org/officeDocument/2006/math">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𝑧</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。类似计算，可以得出</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𝑍</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1,0,0,1,0,0</m:t>
                        </m:r>
                      </m:e>
                    </m:d>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𝜋</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𝑝</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𝑧</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e>
                    </m:d>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f>
                      <m:f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Pr>
                      <m:num>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num>
                      <m:den>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6</m:t>
                        </m:r>
                      </m:den>
                    </m:f>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f>
                      <m:f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Pr>
                      <m:num>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num>
                      <m:den>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3</m:t>
                        </m:r>
                      </m:den>
                    </m:f>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a:t>
                </a: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p:txBody>
          </p:sp>
        </mc:Choice>
        <mc:Fallback xmlns="">
          <p:sp>
            <p:nvSpPr>
              <p:cNvPr id="20" name="Content Placeholder 2"/>
              <p:cNvSpPr txBox="1">
                <a:spLocks noRot="1" noChangeAspect="1" noMove="1" noResize="1" noEditPoints="1" noAdjustHandles="1" noChangeArrowheads="1" noChangeShapeType="1" noTextEdit="1"/>
              </p:cNvSpPr>
              <p:nvPr/>
            </p:nvSpPr>
            <p:spPr>
              <a:xfrm>
                <a:off x="411481" y="681692"/>
                <a:ext cx="8330184" cy="5773971"/>
              </a:xfrm>
              <a:prstGeom prst="rect">
                <a:avLst/>
              </a:prstGeom>
              <a:blipFill rotWithShape="1">
                <a:blip r:embed="rId3"/>
                <a:stretch>
                  <a:fillRect l="-1171" r="-146"/>
                </a:stretch>
              </a:blipFill>
            </p:spPr>
            <p:txBody>
              <a:bodyPr/>
              <a:lstStyle/>
              <a:p>
                <a:r>
                  <a:rPr lang="zh-CN" altLang="en-US">
                    <a:noFill/>
                  </a:rPr>
                  <a:t> </a:t>
                </a:r>
              </a:p>
            </p:txBody>
          </p:sp>
        </mc:Fallback>
      </mc:AlternateContent>
      <p:sp>
        <p:nvSpPr>
          <p:cNvPr id="41" name="文本框 2"/>
          <p:cNvSpPr txBox="1"/>
          <p:nvPr/>
        </p:nvSpPr>
        <p:spPr>
          <a:xfrm>
            <a:off x="0" y="158473"/>
            <a:ext cx="9144000" cy="523220"/>
          </a:xfrm>
          <a:prstGeom prst="rect">
            <a:avLst/>
          </a:prstGeom>
          <a:noFill/>
        </p:spPr>
        <p:txBody>
          <a:bodyPr wrap="square" rtlCol="0">
            <a:spAutoFit/>
          </a:bodyPr>
          <a:lstStyle/>
          <a:p>
            <a:pPr algn="ctr" defTabSz="1218565"/>
            <a:r>
              <a:rPr lang="en-US" altLang="zh-CN" sz="2800" b="1" dirty="0">
                <a:solidFill>
                  <a:srgbClr val="0070C0"/>
                </a:solidFill>
                <a:latin typeface="微软雅黑" panose="020B0503020204020204" pitchFamily="34" charset="-122"/>
                <a:ea typeface="微软雅黑" panose="020B0503020204020204" pitchFamily="34" charset="-122"/>
              </a:rPr>
              <a:t>6.4.1 EM</a:t>
            </a:r>
            <a:r>
              <a:rPr lang="zh-CN" altLang="en-US" sz="2800" b="1" dirty="0">
                <a:solidFill>
                  <a:srgbClr val="0070C0"/>
                </a:solidFill>
                <a:latin typeface="微软雅黑" panose="020B0503020204020204" pitchFamily="34" charset="-122"/>
                <a:ea typeface="微软雅黑" panose="020B0503020204020204" pitchFamily="34" charset="-122"/>
              </a:rPr>
              <a:t>算法示例</a:t>
            </a:r>
          </a:p>
        </p:txBody>
      </p:sp>
      <p:sp>
        <p:nvSpPr>
          <p:cNvPr id="4" name="灯片编号占位符 1"/>
          <p:cNvSpPr txBox="1"/>
          <p:nvPr/>
        </p:nvSpPr>
        <p:spPr>
          <a:xfrm>
            <a:off x="6791621" y="6464141"/>
            <a:ext cx="2133600" cy="273844"/>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1BEBC7A-FD02-486B-81B5-A845787C689C}" type="slidenum">
              <a:rPr lang="zh-CN" altLang="en-US" sz="1600" smtClean="0"/>
              <a:t>38</a:t>
            </a:fld>
            <a:endParaRPr lang="zh-CN" altLang="en-US" sz="1600" dirty="0"/>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5" name="Rectangle 1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7"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Tree>
  </p:cSld>
  <p:clrMapOvr>
    <a:masterClrMapping/>
  </p:clrMapOvr>
  <p:transition spd="slow">
    <p:wip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0" name="Content Placeholder 2"/>
              <p:cNvSpPr txBox="1"/>
              <p:nvPr/>
            </p:nvSpPr>
            <p:spPr>
              <a:xfrm>
                <a:off x="411481" y="681692"/>
                <a:ext cx="8330184" cy="5773971"/>
              </a:xfrm>
              <a:prstGeom prst="rect">
                <a:avLst/>
              </a:prstGeom>
            </p:spPr>
            <p:txBody>
              <a:bodyPr vert="horz" lIns="91392" tIns="45696" rIns="91392" bIns="45696"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50000"/>
                  </a:lnSpc>
                  <a:spcBef>
                    <a:spcPts val="0"/>
                  </a:spcBef>
                  <a:buNone/>
                </a:pPr>
                <a:r>
                  <a:rPr lang="zh-CN" altLang="en-US" sz="2400" b="1" dirty="0">
                    <a:solidFill>
                      <a:srgbClr val="0070C0"/>
                    </a:solidFill>
                    <a:latin typeface="Arial" panose="020B0604020202020204" pitchFamily="34" charset="0"/>
                    <a:ea typeface="微软雅黑" panose="020B0503020204020204" pitchFamily="34" charset="-122"/>
                    <a:cs typeface="Arial" panose="020B0604020202020204" pitchFamily="34" charset="0"/>
                  </a:rPr>
                  <a:t>示例计算</a:t>
                </a:r>
                <a:endParaRPr lang="en-US" altLang="zh-CN" sz="24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buNone/>
                </a:pP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得到隐变量向量</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𝑍</m:t>
                    </m:r>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后，更新</a:t>
                </a:r>
                <a14:m>
                  <m:oMath xmlns:m="http://schemas.openxmlformats.org/officeDocument/2006/math">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𝑃</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𝐴</m:t>
                        </m:r>
                      </m:sub>
                    </m:sSub>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和</a:t>
                </a:r>
                <a14:m>
                  <m:oMath xmlns:m="http://schemas.openxmlformats.org/officeDocument/2006/math">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𝑃</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𝐵</m:t>
                        </m:r>
                      </m:sub>
                    </m:sSub>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，得到</a:t>
                </a:r>
                <a14:m>
                  <m:oMath xmlns:m="http://schemas.openxmlformats.org/officeDocument/2006/math">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𝑃</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𝐴</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f>
                      <m:f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Pr>
                      <m:num>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13</m:t>
                        </m:r>
                      </m:num>
                      <m:den>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20</m:t>
                        </m:r>
                      </m:den>
                    </m:f>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=0.65</m:t>
                    </m:r>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和</a:t>
                </a:r>
                <a14:m>
                  <m:oMath xmlns:m="http://schemas.openxmlformats.org/officeDocument/2006/math">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𝑃</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𝐵</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f>
                      <m:f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Pr>
                      <m:num>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12</m:t>
                        </m:r>
                      </m:num>
                      <m:den>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40</m:t>
                        </m:r>
                      </m:den>
                    </m:f>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=0.3</m:t>
                    </m:r>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a:t>
                </a: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buNone/>
                </a:pP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buNone/>
                </a:pPr>
                <a:endPar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buNone/>
                </a:pP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按新的</a:t>
                </a:r>
                <a14:m>
                  <m:oMath xmlns:m="http://schemas.openxmlformats.org/officeDocument/2006/math">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𝑃</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𝐴</m:t>
                        </m:r>
                      </m:sub>
                    </m:sSub>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和</a:t>
                </a:r>
                <a14:m>
                  <m:oMath xmlns:m="http://schemas.openxmlformats.org/officeDocument/2006/math">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𝑃</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𝐵</m:t>
                        </m:r>
                      </m:sub>
                    </m:sSub>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，计算得到新的隐变量向量</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𝑍</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1,0,0,1,0,0</m:t>
                        </m:r>
                      </m:e>
                    </m:d>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a:t>
                </a:r>
              </a:p>
              <a:p>
                <a:pPr marL="0" indent="457200">
                  <a:lnSpc>
                    <a:spcPct val="150000"/>
                  </a:lnSpc>
                  <a:buNone/>
                </a:pP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此时，隐变量不再变化，算法结束。从得到的</a:t>
                </a:r>
                <a14:m>
                  <m:oMath xmlns:m="http://schemas.openxmlformats.org/officeDocument/2006/math">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𝑃</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𝐴</m:t>
                        </m:r>
                      </m:sub>
                    </m:sSub>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和</a:t>
                </a:r>
                <a14:m>
                  <m:oMath xmlns:m="http://schemas.openxmlformats.org/officeDocument/2006/math">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𝑃</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𝐵</m:t>
                        </m:r>
                      </m:sub>
                    </m:sSub>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的值可知，</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A</a:t>
                </a: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最可能为四面的骰子，</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B</a:t>
                </a: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最可能为六面的骰子。</a:t>
                </a:r>
              </a:p>
              <a:p>
                <a:pPr marL="0" indent="457200">
                  <a:lnSpc>
                    <a:spcPct val="150000"/>
                  </a:lnSpc>
                  <a:buNone/>
                </a:pP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可见</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EM</a:t>
                </a: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算法是反复迭代的算法，其中估计隐变量的过程称为</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E</a:t>
                </a: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步，更新概率的过程称为</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M</a:t>
                </a: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步。</a:t>
                </a:r>
              </a:p>
            </p:txBody>
          </p:sp>
        </mc:Choice>
        <mc:Fallback xmlns="">
          <p:sp>
            <p:nvSpPr>
              <p:cNvPr id="20" name="Content Placeholder 2"/>
              <p:cNvSpPr txBox="1">
                <a:spLocks noRot="1" noChangeAspect="1" noMove="1" noResize="1" noEditPoints="1" noAdjustHandles="1" noChangeArrowheads="1" noChangeShapeType="1" noTextEdit="1"/>
              </p:cNvSpPr>
              <p:nvPr/>
            </p:nvSpPr>
            <p:spPr>
              <a:xfrm>
                <a:off x="411481" y="681692"/>
                <a:ext cx="8330184" cy="5773971"/>
              </a:xfrm>
              <a:prstGeom prst="rect">
                <a:avLst/>
              </a:prstGeom>
              <a:blipFill rotWithShape="1">
                <a:blip r:embed="rId3"/>
                <a:stretch>
                  <a:fillRect l="-1171" r="-4246" b="-5385"/>
                </a:stretch>
              </a:blipFill>
            </p:spPr>
            <p:txBody>
              <a:bodyPr/>
              <a:lstStyle/>
              <a:p>
                <a:r>
                  <a:rPr lang="zh-CN" altLang="en-US">
                    <a:noFill/>
                  </a:rPr>
                  <a:t> </a:t>
                </a:r>
                <a:endParaRPr lang="zh-CN" altLang="en-US">
                  <a:noFill/>
                </a:endParaRPr>
              </a:p>
            </p:txBody>
          </p:sp>
        </mc:Fallback>
      </mc:AlternateContent>
      <p:sp>
        <p:nvSpPr>
          <p:cNvPr id="41" name="文本框 2"/>
          <p:cNvSpPr txBox="1"/>
          <p:nvPr/>
        </p:nvSpPr>
        <p:spPr>
          <a:xfrm>
            <a:off x="0" y="158473"/>
            <a:ext cx="9144000" cy="523220"/>
          </a:xfrm>
          <a:prstGeom prst="rect">
            <a:avLst/>
          </a:prstGeom>
          <a:noFill/>
        </p:spPr>
        <p:txBody>
          <a:bodyPr wrap="square" rtlCol="0">
            <a:spAutoFit/>
          </a:bodyPr>
          <a:lstStyle/>
          <a:p>
            <a:pPr algn="ctr" defTabSz="1218565"/>
            <a:r>
              <a:rPr lang="en-US" altLang="zh-CN" sz="2800" b="1" dirty="0">
                <a:solidFill>
                  <a:srgbClr val="0070C0"/>
                </a:solidFill>
                <a:latin typeface="微软雅黑" panose="020B0503020204020204" pitchFamily="34" charset="-122"/>
                <a:ea typeface="微软雅黑" panose="020B0503020204020204" pitchFamily="34" charset="-122"/>
              </a:rPr>
              <a:t>6.4.1 EM</a:t>
            </a:r>
            <a:r>
              <a:rPr lang="zh-CN" altLang="en-US" sz="2800" b="1" dirty="0">
                <a:solidFill>
                  <a:srgbClr val="0070C0"/>
                </a:solidFill>
                <a:latin typeface="微软雅黑" panose="020B0503020204020204" pitchFamily="34" charset="-122"/>
                <a:ea typeface="微软雅黑" panose="020B0503020204020204" pitchFamily="34" charset="-122"/>
              </a:rPr>
              <a:t>算法示例</a:t>
            </a:r>
          </a:p>
        </p:txBody>
      </p:sp>
      <p:sp>
        <p:nvSpPr>
          <p:cNvPr id="4" name="灯片编号占位符 1"/>
          <p:cNvSpPr txBox="1"/>
          <p:nvPr/>
        </p:nvSpPr>
        <p:spPr>
          <a:xfrm>
            <a:off x="6791621" y="6464141"/>
            <a:ext cx="2133600" cy="273844"/>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1BEBC7A-FD02-486B-81B5-A845787C689C}" type="slidenum">
              <a:rPr lang="zh-CN" altLang="en-US" sz="1600" smtClean="0"/>
              <a:t>39</a:t>
            </a:fld>
            <a:endParaRPr lang="zh-CN" altLang="en-US" sz="1600" dirty="0"/>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5" name="Rectangle 1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7"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pic>
        <p:nvPicPr>
          <p:cNvPr id="26521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71882" y="1941167"/>
            <a:ext cx="5364163" cy="2120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0" name="Content Placeholder 2"/>
              <p:cNvSpPr txBox="1"/>
              <p:nvPr/>
            </p:nvSpPr>
            <p:spPr>
              <a:xfrm>
                <a:off x="411481" y="681693"/>
                <a:ext cx="8330184" cy="5773971"/>
              </a:xfrm>
              <a:prstGeom prst="rect">
                <a:avLst/>
              </a:prstGeom>
            </p:spPr>
            <p:txBody>
              <a:bodyPr vert="horz" lIns="91392" tIns="45696" rIns="91392" bIns="45696"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457200">
                  <a:lnSpc>
                    <a:spcPct val="150000"/>
                  </a:lnSpc>
                  <a:spcBef>
                    <a:spcPts val="0"/>
                  </a:spcBef>
                  <a:buNone/>
                </a:pP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在聚类和分类任务中，输入向量</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𝑥</m:t>
                            </m:r>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e>
                            </m:d>
                          </m:sup>
                        </m:s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𝑥</m:t>
                            </m:r>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e>
                            </m:d>
                          </m:sup>
                        </m:s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𝑥</m:t>
                            </m:r>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𝑛</m:t>
                                </m:r>
                              </m:e>
                            </m:d>
                          </m:sup>
                        </m:sSup>
                      </m:e>
                    </m:d>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表示实例的特征取值，即随机变量</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𝑋</m:t>
                    </m:r>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来自于特征空间，输出标量</a:t>
                </a:r>
                <a14:m>
                  <m:oMath xmlns:m="http://schemas.openxmlformats.org/officeDocument/2006/math">
                    <m:r>
                      <a:rPr lang="zh-CN"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 </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𝑦</m:t>
                    </m:r>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是与</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对应的标签值，即随机变量</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𝑌</m:t>
                    </m:r>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来自于标签值张成的标签值空间。</a:t>
                </a: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endPar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p:txBody>
          </p:sp>
        </mc:Choice>
        <mc:Fallback xmlns="">
          <p:sp>
            <p:nvSpPr>
              <p:cNvPr id="20" name="Content Placeholder 2"/>
              <p:cNvSpPr txBox="1">
                <a:spLocks noRot="1" noChangeAspect="1" noMove="1" noResize="1" noEditPoints="1" noAdjustHandles="1" noChangeArrowheads="1" noChangeShapeType="1" noTextEdit="1"/>
              </p:cNvSpPr>
              <p:nvPr/>
            </p:nvSpPr>
            <p:spPr>
              <a:xfrm>
                <a:off x="411481" y="681693"/>
                <a:ext cx="8330184" cy="5773971"/>
              </a:xfrm>
              <a:prstGeom prst="rect">
                <a:avLst/>
              </a:prstGeom>
              <a:blipFill rotWithShape="1">
                <a:blip r:embed="rId3"/>
                <a:stretch>
                  <a:fillRect l="-952" r="-732"/>
                </a:stretch>
              </a:blipFill>
            </p:spPr>
            <p:txBody>
              <a:bodyPr/>
              <a:lstStyle/>
              <a:p>
                <a:r>
                  <a:rPr lang="zh-CN" altLang="en-US">
                    <a:noFill/>
                  </a:rPr>
                  <a:t> </a:t>
                </a:r>
                <a:endParaRPr lang="zh-CN" altLang="en-US">
                  <a:noFill/>
                </a:endParaRPr>
              </a:p>
            </p:txBody>
          </p:sp>
        </mc:Fallback>
      </mc:AlternateContent>
      <p:sp>
        <p:nvSpPr>
          <p:cNvPr id="41" name="文本框 2"/>
          <p:cNvSpPr txBox="1"/>
          <p:nvPr/>
        </p:nvSpPr>
        <p:spPr>
          <a:xfrm>
            <a:off x="0" y="158473"/>
            <a:ext cx="9144000" cy="523220"/>
          </a:xfrm>
          <a:prstGeom prst="rect">
            <a:avLst/>
          </a:prstGeom>
          <a:noFill/>
        </p:spPr>
        <p:txBody>
          <a:bodyPr wrap="square" rtlCol="0">
            <a:spAutoFit/>
          </a:bodyPr>
          <a:lstStyle/>
          <a:p>
            <a:pPr algn="ctr" defTabSz="1218565"/>
            <a:r>
              <a:rPr lang="en-US" altLang="zh-CN" sz="2800" b="1" dirty="0">
                <a:solidFill>
                  <a:srgbClr val="0070C0"/>
                </a:solidFill>
                <a:latin typeface="微软雅黑" panose="020B0503020204020204" pitchFamily="34" charset="-122"/>
                <a:ea typeface="微软雅黑" panose="020B0503020204020204" pitchFamily="34" charset="-122"/>
              </a:rPr>
              <a:t>6.1.1 </a:t>
            </a:r>
            <a:r>
              <a:rPr lang="zh-CN" altLang="en-US" sz="2800" b="1" dirty="0">
                <a:solidFill>
                  <a:srgbClr val="0070C0"/>
                </a:solidFill>
                <a:latin typeface="微软雅黑" panose="020B0503020204020204" pitchFamily="34" charset="-122"/>
                <a:ea typeface="微软雅黑" panose="020B0503020204020204" pitchFamily="34" charset="-122"/>
              </a:rPr>
              <a:t>分类、标注和聚类任务的概率模型</a:t>
            </a:r>
          </a:p>
        </p:txBody>
      </p:sp>
      <p:sp>
        <p:nvSpPr>
          <p:cNvPr id="4" name="灯片编号占位符 1"/>
          <p:cNvSpPr txBox="1"/>
          <p:nvPr/>
        </p:nvSpPr>
        <p:spPr>
          <a:xfrm>
            <a:off x="6791621" y="6464141"/>
            <a:ext cx="2133600" cy="273844"/>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1BEBC7A-FD02-486B-81B5-A845787C689C}" type="slidenum">
              <a:rPr lang="zh-CN" altLang="en-US" sz="1600" smtClean="0"/>
              <a:t>4</a:t>
            </a:fld>
            <a:endParaRPr lang="zh-CN" altLang="en-US" sz="1600" dirty="0"/>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5" name="Rectangle 1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pic>
        <p:nvPicPr>
          <p:cNvPr id="203792" name="Picture 1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1087" y="1007994"/>
            <a:ext cx="7618413" cy="293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wip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0" name="Content Placeholder 2"/>
              <p:cNvSpPr txBox="1"/>
              <p:nvPr/>
            </p:nvSpPr>
            <p:spPr>
              <a:xfrm>
                <a:off x="411481" y="681692"/>
                <a:ext cx="8330184" cy="5773971"/>
              </a:xfrm>
              <a:prstGeom prst="rect">
                <a:avLst/>
              </a:prstGeom>
            </p:spPr>
            <p:txBody>
              <a:bodyPr vert="horz" lIns="91392" tIns="45696" rIns="91392" bIns="45696"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50000"/>
                  </a:lnSpc>
                  <a:spcBef>
                    <a:spcPts val="0"/>
                  </a:spcBef>
                  <a:buNone/>
                </a:pPr>
                <a:r>
                  <a:rPr lang="zh-CN" altLang="en-US" sz="2400" b="1" dirty="0">
                    <a:solidFill>
                      <a:srgbClr val="0070C0"/>
                    </a:solidFill>
                    <a:latin typeface="Arial" panose="020B0604020202020204" pitchFamily="34" charset="0"/>
                    <a:ea typeface="微软雅黑" panose="020B0503020204020204" pitchFamily="34" charset="-122"/>
                    <a:cs typeface="Arial" panose="020B0604020202020204" pitchFamily="34" charset="0"/>
                  </a:rPr>
                  <a:t>以数学期望作为隐变量</a:t>
                </a:r>
                <a:endParaRPr lang="en-US" altLang="zh-CN" sz="24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buNone/>
                </a:pP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设连续值变量</a:t>
                </a:r>
                <a14:m>
                  <m:oMath xmlns:m="http://schemas.openxmlformats.org/officeDocument/2006/math">
                    <m:sSubSup>
                      <m:sSub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𝑧</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up>
                    </m:sSub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d>
                      <m:dPr>
                        <m:begChr m:val="["/>
                        <m:endChr m:val="]"/>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0,1</m:t>
                        </m:r>
                      </m:e>
                    </m:d>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表示每次选择</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A</a:t>
                </a: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的数学期望，用向量</a:t>
                </a:r>
                <a14:m>
                  <m:oMath xmlns:m="http://schemas.openxmlformats.org/officeDocument/2006/math">
                    <m:acc>
                      <m:accPr>
                        <m:chr m:val="́"/>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acc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𝑍</m:t>
                        </m:r>
                      </m:e>
                    </m:acc>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Sup>
                          <m:sSub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𝑧</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ub>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up>
                        </m:sSub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Sup>
                          <m:sSub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𝑧</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sub>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up>
                        </m:sSub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Sup>
                          <m:sSub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𝑧</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3</m:t>
                            </m:r>
                          </m:sub>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up>
                        </m:sSub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Sup>
                          <m:sSub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𝑧</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4</m:t>
                            </m:r>
                          </m:sub>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up>
                        </m:sSub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Sup>
                          <m:sSub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𝑧</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5</m:t>
                            </m:r>
                          </m:sub>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up>
                        </m:sSub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Sup>
                          <m:sSub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𝑧</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6</m:t>
                            </m:r>
                          </m:sub>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up>
                        </m:sSubSup>
                      </m:e>
                    </m:d>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来表示</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6</a:t>
                </a: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次选择</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A</a:t>
                </a: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类骰子的数学期望。</a:t>
                </a:r>
              </a:p>
              <a:p>
                <a:pPr marL="0" indent="457200">
                  <a:lnSpc>
                    <a:spcPct val="150000"/>
                  </a:lnSpc>
                  <a:buNone/>
                </a:pP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1</a:t>
                </a: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）假设：</a:t>
                </a:r>
                <a14:m>
                  <m:oMath xmlns:m="http://schemas.openxmlformats.org/officeDocument/2006/math">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𝑃</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𝐴</m:t>
                        </m:r>
                      </m:sub>
                    </m:sSub>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和</a:t>
                </a:r>
                <a14:m>
                  <m:oMath xmlns:m="http://schemas.openxmlformats.org/officeDocument/2006/math">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𝑃</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𝐵</m:t>
                        </m:r>
                      </m:sub>
                    </m:sSub>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的假设值为</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0.6</a:t>
                </a: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和</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0.5</a:t>
                </a: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a:t>
                </a:r>
              </a:p>
              <a:p>
                <a:pPr marL="0" indent="457200">
                  <a:lnSpc>
                    <a:spcPct val="150000"/>
                  </a:lnSpc>
                  <a:buNone/>
                </a:pP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2</a:t>
                </a: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E</a:t>
                </a: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步：根据</a:t>
                </a:r>
                <a14:m>
                  <m:oMath xmlns:m="http://schemas.openxmlformats.org/officeDocument/2006/math">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𝑃</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𝐴</m:t>
                        </m:r>
                      </m:sub>
                    </m:sSub>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和</a:t>
                </a:r>
                <a14:m>
                  <m:oMath xmlns:m="http://schemas.openxmlformats.org/officeDocument/2006/math">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𝑃</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𝐵</m:t>
                        </m:r>
                      </m:sub>
                    </m:sSub>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，计算得到隐变量向量</a:t>
                </a:r>
                <a14:m>
                  <m:oMath xmlns:m="http://schemas.openxmlformats.org/officeDocument/2006/math">
                    <m:acc>
                      <m:accPr>
                        <m:chr m:val="́"/>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acc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𝑍</m:t>
                        </m:r>
                      </m:e>
                    </m:acc>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0.55,0.27,0.19,0.65,0.27,0.35</m:t>
                        </m:r>
                      </m:e>
                    </m:d>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a:t>
                </a:r>
              </a:p>
              <a:p>
                <a:pPr marL="0" indent="457200">
                  <a:lnSpc>
                    <a:spcPct val="150000"/>
                  </a:lnSpc>
                  <a:buNone/>
                </a:pP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第一次选择时，计算在</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X</a:t>
                </a: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事件出现</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6</a:t>
                </a: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次时的概率，如果是</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A</a:t>
                </a: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类骰子，则为</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0.00119</m:t>
                    </m:r>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，如果是</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B</a:t>
                </a: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类骰子，则为</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0.000977</m:t>
                    </m:r>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。计算它们关于骰子种类的期望，选择</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A</a:t>
                </a: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类和</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B</a:t>
                </a: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类的期望分别是</a:t>
                </a:r>
                <a14:m>
                  <m:oMath xmlns:m="http://schemas.openxmlformats.org/officeDocument/2006/math">
                    <m:f>
                      <m:f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Pr>
                      <m:num>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0.00119</m:t>
                        </m:r>
                      </m:num>
                      <m:den>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0.00119+0.000977</m:t>
                        </m:r>
                      </m:den>
                    </m:f>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≈0.55</m:t>
                    </m:r>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和</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1−0.55=0.45</m:t>
                    </m:r>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，因此</a:t>
                </a:r>
                <a14:m>
                  <m:oMath xmlns:m="http://schemas.openxmlformats.org/officeDocument/2006/math">
                    <m:sSubSup>
                      <m:sSub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SupPr>
                      <m:e>
                        <m:r>
                          <m:rPr>
                            <m:sty m:val="p"/>
                          </m:rP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z</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ub>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up>
                    </m:sSub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=0.</m:t>
                    </m:r>
                    <m:r>
                      <a:rPr lang="en-US" altLang="zh-CN" sz="2200" b="0" i="0" smtClean="0">
                        <a:solidFill>
                          <a:prstClr val="black">
                            <a:lumMod val="85000"/>
                            <a:lumOff val="15000"/>
                          </a:prstClr>
                        </a:solidFill>
                        <a:latin typeface="Cambria Math"/>
                        <a:ea typeface="微软雅黑" panose="020B0503020204020204" pitchFamily="34" charset="-122"/>
                        <a:cs typeface="Arial" panose="020B0604020202020204" pitchFamily="34" charset="0"/>
                      </a:rPr>
                      <m:t>5</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5</m:t>
                    </m:r>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a:t>
                </a:r>
              </a:p>
            </p:txBody>
          </p:sp>
        </mc:Choice>
        <mc:Fallback xmlns="">
          <p:sp>
            <p:nvSpPr>
              <p:cNvPr id="20" name="Content Placeholder 2"/>
              <p:cNvSpPr txBox="1">
                <a:spLocks noRot="1" noChangeAspect="1" noMove="1" noResize="1" noEditPoints="1" noAdjustHandles="1" noChangeArrowheads="1" noChangeShapeType="1" noTextEdit="1"/>
              </p:cNvSpPr>
              <p:nvPr/>
            </p:nvSpPr>
            <p:spPr>
              <a:xfrm>
                <a:off x="411481" y="681692"/>
                <a:ext cx="8330184" cy="5773971"/>
              </a:xfrm>
              <a:prstGeom prst="rect">
                <a:avLst/>
              </a:prstGeom>
              <a:blipFill rotWithShape="1">
                <a:blip r:embed="rId3"/>
                <a:stretch>
                  <a:fillRect l="-1171"/>
                </a:stretch>
              </a:blipFill>
            </p:spPr>
            <p:txBody>
              <a:bodyPr/>
              <a:lstStyle/>
              <a:p>
                <a:r>
                  <a:rPr lang="zh-CN" altLang="en-US">
                    <a:noFill/>
                  </a:rPr>
                  <a:t> </a:t>
                </a:r>
                <a:endParaRPr lang="zh-CN" altLang="en-US">
                  <a:noFill/>
                </a:endParaRPr>
              </a:p>
            </p:txBody>
          </p:sp>
        </mc:Fallback>
      </mc:AlternateContent>
      <p:sp>
        <p:nvSpPr>
          <p:cNvPr id="41" name="文本框 2"/>
          <p:cNvSpPr txBox="1"/>
          <p:nvPr/>
        </p:nvSpPr>
        <p:spPr>
          <a:xfrm>
            <a:off x="0" y="158473"/>
            <a:ext cx="9144000" cy="523220"/>
          </a:xfrm>
          <a:prstGeom prst="rect">
            <a:avLst/>
          </a:prstGeom>
          <a:noFill/>
        </p:spPr>
        <p:txBody>
          <a:bodyPr wrap="square" rtlCol="0">
            <a:spAutoFit/>
          </a:bodyPr>
          <a:lstStyle/>
          <a:p>
            <a:pPr algn="ctr" defTabSz="1218565"/>
            <a:r>
              <a:rPr lang="en-US" altLang="zh-CN" sz="2800" b="1" dirty="0">
                <a:solidFill>
                  <a:srgbClr val="0070C0"/>
                </a:solidFill>
                <a:latin typeface="微软雅黑" panose="020B0503020204020204" pitchFamily="34" charset="-122"/>
                <a:ea typeface="微软雅黑" panose="020B0503020204020204" pitchFamily="34" charset="-122"/>
              </a:rPr>
              <a:t>6.4.1 EM</a:t>
            </a:r>
            <a:r>
              <a:rPr lang="zh-CN" altLang="en-US" sz="2800" b="1" dirty="0">
                <a:solidFill>
                  <a:srgbClr val="0070C0"/>
                </a:solidFill>
                <a:latin typeface="微软雅黑" panose="020B0503020204020204" pitchFamily="34" charset="-122"/>
                <a:ea typeface="微软雅黑" panose="020B0503020204020204" pitchFamily="34" charset="-122"/>
              </a:rPr>
              <a:t>算法示例</a:t>
            </a:r>
          </a:p>
        </p:txBody>
      </p:sp>
      <p:sp>
        <p:nvSpPr>
          <p:cNvPr id="4" name="灯片编号占位符 1"/>
          <p:cNvSpPr txBox="1"/>
          <p:nvPr/>
        </p:nvSpPr>
        <p:spPr>
          <a:xfrm>
            <a:off x="6791621" y="6464141"/>
            <a:ext cx="2133600" cy="273844"/>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1BEBC7A-FD02-486B-81B5-A845787C689C}" type="slidenum">
              <a:rPr lang="zh-CN" altLang="en-US" sz="1600" smtClean="0"/>
              <a:t>40</a:t>
            </a:fld>
            <a:endParaRPr lang="zh-CN" altLang="en-US" sz="1600" dirty="0"/>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5" name="Rectangle 1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7"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Tree>
  </p:cSld>
  <p:clrMapOvr>
    <a:masterClrMapping/>
  </p:clrMapOvr>
  <p:transition spd="slow">
    <p:wip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0" name="Content Placeholder 2"/>
              <p:cNvSpPr txBox="1"/>
              <p:nvPr/>
            </p:nvSpPr>
            <p:spPr>
              <a:xfrm>
                <a:off x="411481" y="681692"/>
                <a:ext cx="8330184" cy="5773971"/>
              </a:xfrm>
              <a:prstGeom prst="rect">
                <a:avLst/>
              </a:prstGeom>
            </p:spPr>
            <p:txBody>
              <a:bodyPr vert="horz" lIns="91392" tIns="45696" rIns="91392" bIns="45696"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50000"/>
                  </a:lnSpc>
                  <a:spcBef>
                    <a:spcPts val="0"/>
                  </a:spcBef>
                  <a:buNone/>
                </a:pPr>
                <a:r>
                  <a:rPr lang="zh-CN" altLang="en-US" sz="2400" b="1" dirty="0">
                    <a:solidFill>
                      <a:srgbClr val="0070C0"/>
                    </a:solidFill>
                    <a:latin typeface="Arial" panose="020B0604020202020204" pitchFamily="34" charset="0"/>
                    <a:ea typeface="微软雅黑" panose="020B0503020204020204" pitchFamily="34" charset="-122"/>
                    <a:cs typeface="Arial" panose="020B0604020202020204" pitchFamily="34" charset="0"/>
                  </a:rPr>
                  <a:t>以数学期望作为隐变量</a:t>
                </a:r>
                <a:endParaRPr lang="en-US" altLang="zh-CN" sz="24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buNone/>
                </a:pP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3</a:t>
                </a: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M</a:t>
                </a: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步：根据求出的隐变量</a:t>
                </a:r>
                <a14:m>
                  <m:oMath xmlns:m="http://schemas.openxmlformats.org/officeDocument/2006/math">
                    <m:acc>
                      <m:accPr>
                        <m:chr m:val="́"/>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acc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𝑍</m:t>
                        </m:r>
                      </m:e>
                    </m:acc>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，采用极大似然法来更新</a:t>
                </a:r>
                <a14:m>
                  <m:oMath xmlns:m="http://schemas.openxmlformats.org/officeDocument/2006/math">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𝑃</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𝐴</m:t>
                        </m:r>
                      </m:sub>
                    </m:sSub>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和</a:t>
                </a:r>
                <a14:m>
                  <m:oMath xmlns:m="http://schemas.openxmlformats.org/officeDocument/2006/math">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𝑃</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𝐵</m:t>
                        </m:r>
                      </m:sub>
                    </m:sSub>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，得到</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0.49</a:t>
                </a: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和</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0.37</a:t>
                </a: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a:t>
                </a:r>
              </a:p>
              <a:p>
                <a:pPr marL="0" indent="457200">
                  <a:lnSpc>
                    <a:spcPct val="150000"/>
                  </a:lnSpc>
                  <a:buNone/>
                </a:pP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buNone/>
                </a:pP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buNone/>
                </a:pP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buNone/>
                </a:pP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buNone/>
                </a:pP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因此，可以计算得到</a:t>
                </a:r>
                <a14:m>
                  <m:oMath xmlns:m="http://schemas.openxmlformats.org/officeDocument/2006/math">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𝑃</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𝐴</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f>
                      <m:f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Pr>
                      <m:num>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11.23</m:t>
                        </m:r>
                      </m:num>
                      <m:den>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11.23+11.53</m:t>
                        </m:r>
                      </m:den>
                    </m:f>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≈0.49</m:t>
                    </m:r>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a:t>
                </a:r>
                <a14:m>
                  <m:oMath xmlns:m="http://schemas.openxmlformats.org/officeDocument/2006/math">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𝑃</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𝐵</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f>
                      <m:f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Pr>
                      <m:num>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13.77</m:t>
                        </m:r>
                      </m:num>
                      <m:den>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13.77+23.47</m:t>
                        </m:r>
                      </m:den>
                    </m:f>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≈0.37</m:t>
                    </m:r>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a:t>
                </a:r>
              </a:p>
              <a:p>
                <a:pPr marL="0" indent="457200">
                  <a:lnSpc>
                    <a:spcPct val="150000"/>
                  </a:lnSpc>
                  <a:buNone/>
                </a:pP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可见，</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M</a:t>
                </a: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步是求概率的极大化。</a:t>
                </a:r>
              </a:p>
            </p:txBody>
          </p:sp>
        </mc:Choice>
        <mc:Fallback xmlns="">
          <p:sp>
            <p:nvSpPr>
              <p:cNvPr id="20" name="Content Placeholder 2"/>
              <p:cNvSpPr txBox="1">
                <a:spLocks noRot="1" noChangeAspect="1" noMove="1" noResize="1" noEditPoints="1" noAdjustHandles="1" noChangeArrowheads="1" noChangeShapeType="1" noTextEdit="1"/>
              </p:cNvSpPr>
              <p:nvPr/>
            </p:nvSpPr>
            <p:spPr>
              <a:xfrm>
                <a:off x="411481" y="681692"/>
                <a:ext cx="8330184" cy="5773971"/>
              </a:xfrm>
              <a:prstGeom prst="rect">
                <a:avLst/>
              </a:prstGeom>
              <a:blipFill rotWithShape="1">
                <a:blip r:embed="rId3"/>
                <a:stretch>
                  <a:fillRect l="-1171" b="-3168"/>
                </a:stretch>
              </a:blipFill>
            </p:spPr>
            <p:txBody>
              <a:bodyPr/>
              <a:lstStyle/>
              <a:p>
                <a:r>
                  <a:rPr lang="zh-CN" altLang="en-US">
                    <a:noFill/>
                  </a:rPr>
                  <a:t> </a:t>
                </a:r>
                <a:endParaRPr lang="zh-CN" altLang="en-US">
                  <a:noFill/>
                </a:endParaRPr>
              </a:p>
            </p:txBody>
          </p:sp>
        </mc:Fallback>
      </mc:AlternateContent>
      <p:sp>
        <p:nvSpPr>
          <p:cNvPr id="41" name="文本框 2"/>
          <p:cNvSpPr txBox="1"/>
          <p:nvPr/>
        </p:nvSpPr>
        <p:spPr>
          <a:xfrm>
            <a:off x="0" y="158473"/>
            <a:ext cx="9144000" cy="523220"/>
          </a:xfrm>
          <a:prstGeom prst="rect">
            <a:avLst/>
          </a:prstGeom>
          <a:noFill/>
        </p:spPr>
        <p:txBody>
          <a:bodyPr wrap="square" rtlCol="0">
            <a:spAutoFit/>
          </a:bodyPr>
          <a:lstStyle/>
          <a:p>
            <a:pPr algn="ctr" defTabSz="1218565"/>
            <a:r>
              <a:rPr lang="en-US" altLang="zh-CN" sz="2800" b="1" dirty="0">
                <a:solidFill>
                  <a:srgbClr val="0070C0"/>
                </a:solidFill>
                <a:latin typeface="微软雅黑" panose="020B0503020204020204" pitchFamily="34" charset="-122"/>
                <a:ea typeface="微软雅黑" panose="020B0503020204020204" pitchFamily="34" charset="-122"/>
              </a:rPr>
              <a:t>6.4.1 EM</a:t>
            </a:r>
            <a:r>
              <a:rPr lang="zh-CN" altLang="en-US" sz="2800" b="1" dirty="0">
                <a:solidFill>
                  <a:srgbClr val="0070C0"/>
                </a:solidFill>
                <a:latin typeface="微软雅黑" panose="020B0503020204020204" pitchFamily="34" charset="-122"/>
                <a:ea typeface="微软雅黑" panose="020B0503020204020204" pitchFamily="34" charset="-122"/>
              </a:rPr>
              <a:t>算法示例</a:t>
            </a:r>
          </a:p>
        </p:txBody>
      </p:sp>
      <p:sp>
        <p:nvSpPr>
          <p:cNvPr id="4" name="灯片编号占位符 1"/>
          <p:cNvSpPr txBox="1"/>
          <p:nvPr/>
        </p:nvSpPr>
        <p:spPr>
          <a:xfrm>
            <a:off x="6791621" y="6464141"/>
            <a:ext cx="2133600" cy="273844"/>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1BEBC7A-FD02-486B-81B5-A845787C689C}" type="slidenum">
              <a:rPr lang="zh-CN" altLang="en-US" sz="1600" smtClean="0"/>
              <a:t>41</a:t>
            </a:fld>
            <a:endParaRPr lang="zh-CN" altLang="en-US" sz="1600" dirty="0"/>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5" name="Rectangle 1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7"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pic>
        <p:nvPicPr>
          <p:cNvPr id="26624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6665" y="2248670"/>
            <a:ext cx="8255000" cy="2640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wip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0" name="Content Placeholder 2"/>
              <p:cNvSpPr txBox="1"/>
              <p:nvPr/>
            </p:nvSpPr>
            <p:spPr>
              <a:xfrm>
                <a:off x="411481" y="681692"/>
                <a:ext cx="8330184" cy="5773971"/>
              </a:xfrm>
              <a:prstGeom prst="rect">
                <a:avLst/>
              </a:prstGeom>
            </p:spPr>
            <p:txBody>
              <a:bodyPr vert="horz" lIns="91392" tIns="45696" rIns="91392" bIns="45696"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50000"/>
                  </a:lnSpc>
                  <a:spcBef>
                    <a:spcPts val="0"/>
                  </a:spcBef>
                  <a:buNone/>
                </a:pPr>
                <a:r>
                  <a:rPr lang="zh-CN" altLang="en-US" sz="2400" b="1" dirty="0">
                    <a:solidFill>
                      <a:srgbClr val="0070C0"/>
                    </a:solidFill>
                    <a:latin typeface="Arial" panose="020B0604020202020204" pitchFamily="34" charset="0"/>
                    <a:ea typeface="微软雅黑" panose="020B0503020204020204" pitchFamily="34" charset="-122"/>
                    <a:cs typeface="Arial" panose="020B0604020202020204" pitchFamily="34" charset="0"/>
                  </a:rPr>
                  <a:t>以数学期望作为隐变量</a:t>
                </a:r>
                <a:endParaRPr lang="en-US" altLang="zh-CN" sz="24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buNone/>
                </a:pP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4</a:t>
                </a: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）重复第（</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2</a:t>
                </a: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）步和第（</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3</a:t>
                </a: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）步，直到</a:t>
                </a:r>
                <a14:m>
                  <m:oMath xmlns:m="http://schemas.openxmlformats.org/officeDocument/2006/math">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𝑃</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𝐴</m:t>
                        </m:r>
                      </m:sub>
                    </m:sSub>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的变化小于一定阈值（</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0.001</a:t>
                </a: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），得到</a:t>
                </a:r>
                <a14:m>
                  <m:oMath xmlns:m="http://schemas.openxmlformats.org/officeDocument/2006/math">
                    <m:acc>
                      <m:accPr>
                        <m:chr m:val="́"/>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acc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𝑍</m:t>
                        </m:r>
                      </m:e>
                    </m:acc>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和</a:t>
                </a:r>
                <a14:m>
                  <m:oMath xmlns:m="http://schemas.openxmlformats.org/officeDocument/2006/math">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𝑃</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𝐴</m:t>
                        </m:r>
                      </m:sub>
                    </m:sSub>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a:t>
                </a:r>
                <a14:m>
                  <m:oMath xmlns:m="http://schemas.openxmlformats.org/officeDocument/2006/math">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𝑃</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𝐵</m:t>
                        </m:r>
                      </m:sub>
                    </m:sSub>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分别为</a:t>
                </a:r>
                <a14:m>
                  <m:oMath xmlns:m="http://schemas.openxmlformats.org/officeDocument/2006/math">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0.83,0.26,0.13,0.92,0.26,0.46</m:t>
                        </m:r>
                      </m:e>
                    </m:d>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和</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0.53</a:t>
                </a: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0.32</a:t>
                </a: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a:t>
                </a:r>
                <a14:m>
                  <m:oMath xmlns:m="http://schemas.openxmlformats.org/officeDocument/2006/math">
                    <m:r>
                      <m:rPr>
                        <m:sty m:val="p"/>
                      </m:rP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π</m:t>
                    </m:r>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的估计值是向量</a:t>
                </a:r>
                <a14:m>
                  <m:oMath xmlns:m="http://schemas.openxmlformats.org/officeDocument/2006/math">
                    <m:acc>
                      <m:accPr>
                        <m:chr m:val="́"/>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acc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𝑍</m:t>
                        </m:r>
                      </m:e>
                    </m:acc>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的平均值</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0.48</a:t>
                </a: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a:t>
                </a: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buNone/>
                </a:pP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由结果可知，</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A</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最可能为四面的骰子，</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B</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最可能为六面的骰子，两类骰子的数量大约相等。</a:t>
                </a: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buNone/>
                </a:pP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可以证明，</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EM</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算法的每一次迭代的结果都要比原值更接近真实值。</a:t>
                </a: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buNone/>
                </a:pP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与</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k-means</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算法一样，</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EM</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算法是与初值有关的，也就是说并不能确保收敛到全局最优解。</a:t>
                </a: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p:txBody>
          </p:sp>
        </mc:Choice>
        <mc:Fallback xmlns="">
          <p:sp>
            <p:nvSpPr>
              <p:cNvPr id="20" name="Content Placeholder 2"/>
              <p:cNvSpPr txBox="1">
                <a:spLocks noRot="1" noChangeAspect="1" noMove="1" noResize="1" noEditPoints="1" noAdjustHandles="1" noChangeArrowheads="1" noChangeShapeType="1" noTextEdit="1"/>
              </p:cNvSpPr>
              <p:nvPr/>
            </p:nvSpPr>
            <p:spPr>
              <a:xfrm>
                <a:off x="411481" y="681692"/>
                <a:ext cx="8330184" cy="5773971"/>
              </a:xfrm>
              <a:prstGeom prst="rect">
                <a:avLst/>
              </a:prstGeom>
              <a:blipFill rotWithShape="1">
                <a:blip r:embed="rId3"/>
                <a:stretch>
                  <a:fillRect l="-1171" r="-952" b="-4435"/>
                </a:stretch>
              </a:blipFill>
            </p:spPr>
            <p:txBody>
              <a:bodyPr/>
              <a:lstStyle/>
              <a:p>
                <a:r>
                  <a:rPr lang="zh-CN" altLang="en-US">
                    <a:noFill/>
                  </a:rPr>
                  <a:t> </a:t>
                </a:r>
                <a:endParaRPr lang="zh-CN" altLang="en-US">
                  <a:noFill/>
                </a:endParaRPr>
              </a:p>
            </p:txBody>
          </p:sp>
        </mc:Fallback>
      </mc:AlternateContent>
      <p:sp>
        <p:nvSpPr>
          <p:cNvPr id="41" name="文本框 2"/>
          <p:cNvSpPr txBox="1"/>
          <p:nvPr/>
        </p:nvSpPr>
        <p:spPr>
          <a:xfrm>
            <a:off x="0" y="158473"/>
            <a:ext cx="9144000" cy="523220"/>
          </a:xfrm>
          <a:prstGeom prst="rect">
            <a:avLst/>
          </a:prstGeom>
          <a:noFill/>
        </p:spPr>
        <p:txBody>
          <a:bodyPr wrap="square" rtlCol="0">
            <a:spAutoFit/>
          </a:bodyPr>
          <a:lstStyle/>
          <a:p>
            <a:pPr algn="ctr" defTabSz="1218565"/>
            <a:r>
              <a:rPr lang="en-US" altLang="zh-CN" sz="2800" b="1" dirty="0">
                <a:solidFill>
                  <a:srgbClr val="0070C0"/>
                </a:solidFill>
                <a:latin typeface="微软雅黑" panose="020B0503020204020204" pitchFamily="34" charset="-122"/>
                <a:ea typeface="微软雅黑" panose="020B0503020204020204" pitchFamily="34" charset="-122"/>
              </a:rPr>
              <a:t>6.4.1 EM</a:t>
            </a:r>
            <a:r>
              <a:rPr lang="zh-CN" altLang="en-US" sz="2800" b="1" dirty="0">
                <a:solidFill>
                  <a:srgbClr val="0070C0"/>
                </a:solidFill>
                <a:latin typeface="微软雅黑" panose="020B0503020204020204" pitchFamily="34" charset="-122"/>
                <a:ea typeface="微软雅黑" panose="020B0503020204020204" pitchFamily="34" charset="-122"/>
              </a:rPr>
              <a:t>算法示例</a:t>
            </a:r>
          </a:p>
        </p:txBody>
      </p:sp>
      <p:sp>
        <p:nvSpPr>
          <p:cNvPr id="4" name="灯片编号占位符 1"/>
          <p:cNvSpPr txBox="1"/>
          <p:nvPr/>
        </p:nvSpPr>
        <p:spPr>
          <a:xfrm>
            <a:off x="6791621" y="6464141"/>
            <a:ext cx="2133600" cy="273844"/>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1BEBC7A-FD02-486B-81B5-A845787C689C}" type="slidenum">
              <a:rPr lang="zh-CN" altLang="en-US" sz="1600" smtClean="0"/>
              <a:t>42</a:t>
            </a:fld>
            <a:endParaRPr lang="zh-CN" altLang="en-US" sz="1600" dirty="0"/>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5" name="Rectangle 1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7"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Tree>
  </p:cSld>
  <p:clrMapOvr>
    <a:masterClrMapping/>
  </p:clrMapOvr>
  <p:transition spd="slow">
    <p:wip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0" name="Content Placeholder 2"/>
              <p:cNvSpPr txBox="1"/>
              <p:nvPr/>
            </p:nvSpPr>
            <p:spPr>
              <a:xfrm>
                <a:off x="411481" y="681692"/>
                <a:ext cx="8330184" cy="5773971"/>
              </a:xfrm>
              <a:prstGeom prst="rect">
                <a:avLst/>
              </a:prstGeom>
            </p:spPr>
            <p:txBody>
              <a:bodyPr vert="horz" lIns="91392" tIns="45696" rIns="91392" bIns="45696"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457200">
                  <a:lnSpc>
                    <a:spcPct val="150000"/>
                  </a:lnSpc>
                  <a:buNone/>
                </a:pP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一般地，用</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𝑌</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𝑦</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𝑦</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𝑦</m:t>
                            </m:r>
                          </m:e>
                          <m:sub>
                            <m:r>
                              <m:rPr>
                                <m:sty m:val="p"/>
                              </m:rP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n</m:t>
                            </m:r>
                          </m:sub>
                        </m:sSub>
                      </m:e>
                    </m:d>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表示可观测随机变量的数据，用</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𝑍</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𝑧</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𝑧</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𝑧</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𝑛</m:t>
                            </m:r>
                          </m:sub>
                        </m:sSub>
                      </m:e>
                    </m:d>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表示隐藏随机变量的数据，将观测数据和隐含变量的数据合在一起称完整数据，记为</a:t>
                </a:r>
                <a14:m>
                  <m:oMath xmlns:m="http://schemas.openxmlformats.org/officeDocument/2006/math">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𝑌</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m:rPr>
                            <m:sty m:val="p"/>
                          </m:rP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Z</m:t>
                        </m:r>
                      </m:e>
                    </m:d>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a:t>
                </a:r>
              </a:p>
              <a:p>
                <a:pPr marL="0" indent="457200">
                  <a:lnSpc>
                    <a:spcPct val="150000"/>
                  </a:lnSpc>
                  <a:buNone/>
                </a:pP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设</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𝑌</m:t>
                    </m:r>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总体的概率函数为</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𝑝</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𝑦</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𝜃</m:t>
                        </m:r>
                      </m:e>
                    </m:d>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𝜃</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𝛩</m:t>
                    </m:r>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𝜃</m:t>
                    </m:r>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是多个待估计的参数组成的参数向量，</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𝛩</m:t>
                    </m:r>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是可能取值的参数空间。可观测数据</a:t>
                </a:r>
                <a14:m>
                  <m:oMath xmlns:m="http://schemas.openxmlformats.org/officeDocument/2006/math">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𝑦</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𝑦</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𝑦</m:t>
                        </m:r>
                      </m:e>
                      <m:sub>
                        <m:r>
                          <m:rPr>
                            <m:sty m:val="p"/>
                          </m:rP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n</m:t>
                        </m:r>
                      </m:sub>
                    </m:sSub>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是来自该总体的样本，其似然函数为</a:t>
                </a:r>
                <a14:m>
                  <m:oMath xmlns:m="http://schemas.openxmlformats.org/officeDocument/2006/math">
                    <m:nary>
                      <m:naryPr>
                        <m:chr m:val="∏"/>
                        <m:limLoc m:val="undOvr"/>
                        <m:supHide m:val="on"/>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naryPr>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up/>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𝑝</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𝑦</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𝜃</m:t>
                            </m:r>
                          </m:e>
                        </m:d>
                      </m:e>
                    </m:nary>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，对数似然函数为</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𝐿</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𝜃</m:t>
                        </m:r>
                      </m:e>
                    </m:d>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nary>
                      <m:naryPr>
                        <m:chr m:val="∑"/>
                        <m:limLoc m:val="undOvr"/>
                        <m:supHide m:val="on"/>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naryPr>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up/>
                      <m:e>
                        <m:func>
                          <m:func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uncPr>
                          <m:fNa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𝑙𝑛</m:t>
                            </m:r>
                          </m:fName>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𝑝</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𝑦</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𝜃</m:t>
                                </m:r>
                              </m:e>
                            </m:d>
                          </m:e>
                        </m:func>
                      </m:e>
                    </m:nary>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a:t>
                </a:r>
              </a:p>
              <a:p>
                <a:pPr marL="0" indent="457200">
                  <a:lnSpc>
                    <a:spcPct val="150000"/>
                  </a:lnSpc>
                  <a:buNone/>
                </a:pP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令</a:t>
                </a:r>
                <a14:m>
                  <m:oMath xmlns:m="http://schemas.openxmlformats.org/officeDocument/2006/math">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𝑧</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表示在第</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次观测中隐变量</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𝑍</m:t>
                    </m:r>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的取值，那么完整数据</a:t>
                </a:r>
                <a14:m>
                  <m:oMath xmlns:m="http://schemas.openxmlformats.org/officeDocument/2006/math">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𝑌</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m:rPr>
                            <m:sty m:val="p"/>
                          </m:rP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Z</m:t>
                        </m:r>
                      </m:e>
                    </m:d>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的似然函数为</a:t>
                </a:r>
                <a14:m>
                  <m:oMath xmlns:m="http://schemas.openxmlformats.org/officeDocument/2006/math">
                    <m:nary>
                      <m:naryPr>
                        <m:chr m:val="∏"/>
                        <m:limLoc m:val="undOvr"/>
                        <m:supHide m:val="on"/>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naryPr>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up/>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𝑝</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𝑦</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𝑧</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𝜃</m:t>
                            </m:r>
                          </m:e>
                        </m:d>
                      </m:e>
                    </m:nary>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，对数似然函数为</a:t>
                </a:r>
                <a14:m>
                  <m:oMath xmlns:m="http://schemas.openxmlformats.org/officeDocument/2006/math">
                    <m:nary>
                      <m:naryPr>
                        <m:chr m:val="∑"/>
                        <m:limLoc m:val="undOvr"/>
                        <m:supHide m:val="on"/>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naryPr>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up/>
                      <m:e>
                        <m:func>
                          <m:func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uncPr>
                          <m:fNa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𝑙𝑛</m:t>
                            </m:r>
                          </m:fName>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𝑝</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𝑦</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𝑧</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𝜃</m:t>
                                </m:r>
                              </m:e>
                            </m:d>
                          </m:e>
                        </m:func>
                      </m:e>
                    </m:nary>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a:t>
                </a:r>
              </a:p>
            </p:txBody>
          </p:sp>
        </mc:Choice>
        <mc:Fallback xmlns="">
          <p:sp>
            <p:nvSpPr>
              <p:cNvPr id="20" name="Content Placeholder 2"/>
              <p:cNvSpPr txBox="1">
                <a:spLocks noRot="1" noChangeAspect="1" noMove="1" noResize="1" noEditPoints="1" noAdjustHandles="1" noChangeArrowheads="1" noChangeShapeType="1" noTextEdit="1"/>
              </p:cNvSpPr>
              <p:nvPr/>
            </p:nvSpPr>
            <p:spPr>
              <a:xfrm>
                <a:off x="411481" y="681692"/>
                <a:ext cx="8330184" cy="5773971"/>
              </a:xfrm>
              <a:prstGeom prst="rect">
                <a:avLst/>
              </a:prstGeom>
              <a:blipFill rotWithShape="1">
                <a:blip r:embed="rId3"/>
                <a:stretch>
                  <a:fillRect l="-952" b="-2112"/>
                </a:stretch>
              </a:blipFill>
            </p:spPr>
            <p:txBody>
              <a:bodyPr/>
              <a:lstStyle/>
              <a:p>
                <a:r>
                  <a:rPr lang="zh-CN" altLang="en-US">
                    <a:noFill/>
                  </a:rPr>
                  <a:t> </a:t>
                </a:r>
                <a:endParaRPr lang="zh-CN" altLang="en-US">
                  <a:noFill/>
                </a:endParaRPr>
              </a:p>
            </p:txBody>
          </p:sp>
        </mc:Fallback>
      </mc:AlternateContent>
      <p:sp>
        <p:nvSpPr>
          <p:cNvPr id="41" name="文本框 2"/>
          <p:cNvSpPr txBox="1"/>
          <p:nvPr/>
        </p:nvSpPr>
        <p:spPr>
          <a:xfrm>
            <a:off x="0" y="158473"/>
            <a:ext cx="9144000" cy="523220"/>
          </a:xfrm>
          <a:prstGeom prst="rect">
            <a:avLst/>
          </a:prstGeom>
          <a:noFill/>
        </p:spPr>
        <p:txBody>
          <a:bodyPr wrap="square" rtlCol="0">
            <a:spAutoFit/>
          </a:bodyPr>
          <a:lstStyle/>
          <a:p>
            <a:pPr algn="ctr" defTabSz="1218565"/>
            <a:r>
              <a:rPr lang="en-US" altLang="zh-CN" sz="2800" b="1" dirty="0">
                <a:solidFill>
                  <a:srgbClr val="0070C0"/>
                </a:solidFill>
                <a:latin typeface="微软雅黑" panose="020B0503020204020204" pitchFamily="34" charset="-122"/>
                <a:ea typeface="微软雅黑" panose="020B0503020204020204" pitchFamily="34" charset="-122"/>
              </a:rPr>
              <a:t>6.4.2 EM</a:t>
            </a:r>
            <a:r>
              <a:rPr lang="zh-CN" altLang="en-US" sz="2800" b="1" dirty="0">
                <a:solidFill>
                  <a:srgbClr val="0070C0"/>
                </a:solidFill>
                <a:latin typeface="微软雅黑" panose="020B0503020204020204" pitchFamily="34" charset="-122"/>
                <a:ea typeface="微软雅黑" panose="020B0503020204020204" pitchFamily="34" charset="-122"/>
              </a:rPr>
              <a:t>算法及其流程</a:t>
            </a:r>
          </a:p>
        </p:txBody>
      </p:sp>
      <p:sp>
        <p:nvSpPr>
          <p:cNvPr id="4" name="灯片编号占位符 1"/>
          <p:cNvSpPr txBox="1"/>
          <p:nvPr/>
        </p:nvSpPr>
        <p:spPr>
          <a:xfrm>
            <a:off x="6791621" y="6464141"/>
            <a:ext cx="2133600" cy="273844"/>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1BEBC7A-FD02-486B-81B5-A845787C689C}" type="slidenum">
              <a:rPr lang="zh-CN" altLang="en-US" sz="1600" smtClean="0"/>
              <a:t>43</a:t>
            </a:fld>
            <a:endParaRPr lang="zh-CN" altLang="en-US" sz="1600" dirty="0"/>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5" name="Rectangle 1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7"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Tree>
  </p:cSld>
  <p:clrMapOvr>
    <a:masterClrMapping/>
  </p:clrMapOvr>
  <p:transition spd="slow">
    <p:wip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0" name="Content Placeholder 2"/>
              <p:cNvSpPr txBox="1"/>
              <p:nvPr/>
            </p:nvSpPr>
            <p:spPr>
              <a:xfrm>
                <a:off x="411481" y="681692"/>
                <a:ext cx="8330184" cy="5773971"/>
              </a:xfrm>
              <a:prstGeom prst="rect">
                <a:avLst/>
              </a:prstGeom>
            </p:spPr>
            <p:txBody>
              <a:bodyPr vert="horz" lIns="91392" tIns="45696" rIns="91392" bIns="45696"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457200">
                  <a:lnSpc>
                    <a:spcPct val="150000"/>
                  </a:lnSpc>
                  <a:buNone/>
                </a:pP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EM</a:t>
                </a: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算法的流程为：</a:t>
                </a:r>
              </a:p>
              <a:p>
                <a:pPr marL="0" indent="457200">
                  <a:lnSpc>
                    <a:spcPct val="150000"/>
                  </a:lnSpc>
                  <a:buNone/>
                </a:pP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1</a:t>
                </a: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）选择参数的的初值</a:t>
                </a:r>
                <a14:m>
                  <m:oMath xmlns:m="http://schemas.openxmlformats.org/officeDocument/2006/math">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𝜃</m:t>
                        </m:r>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0</m:t>
                            </m:r>
                          </m:e>
                        </m:d>
                      </m:sup>
                    </m:sSup>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a:t>
                </a:r>
              </a:p>
              <a:p>
                <a:pPr marL="0" indent="457200">
                  <a:lnSpc>
                    <a:spcPct val="150000"/>
                  </a:lnSpc>
                  <a:buNone/>
                </a:pP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2</a:t>
                </a: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E</a:t>
                </a: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步：根据</a:t>
                </a:r>
                <a14:m>
                  <m:oMath xmlns:m="http://schemas.openxmlformats.org/officeDocument/2006/math">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𝜃</m:t>
                        </m:r>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𝑡</m:t>
                            </m:r>
                          </m:e>
                        </m:d>
                      </m:sup>
                    </m:sSup>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，依</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下式</a:t>
                </a: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求出</a:t>
                </a:r>
                <a14:m>
                  <m:oMath xmlns:m="http://schemas.openxmlformats.org/officeDocument/2006/math">
                    <m:sSubSup>
                      <m:sSub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𝑄</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𝑡</m:t>
                            </m:r>
                          </m:e>
                        </m:d>
                      </m:sup>
                    </m:sSub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Sup>
                          <m:sSub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𝑧</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𝑗</m:t>
                                </m:r>
                              </m:e>
                            </m:d>
                          </m:sup>
                        </m:sSubSup>
                      </m:e>
                    </m:d>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a:t>
                </a: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buNone/>
                </a:pPr>
                <a14:m>
                  <m:oMathPara xmlns:m="http://schemas.openxmlformats.org/officeDocument/2006/math">
                    <m:oMathParaPr>
                      <m:jc m:val="centerGroup"/>
                    </m:oMathParaPr>
                    <m:oMath xmlns:m="http://schemas.openxmlformats.org/officeDocument/2006/math">
                      <m:sSubSup>
                        <m:sSub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𝑄</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𝑡</m:t>
                              </m:r>
                            </m:e>
                          </m:d>
                        </m:sup>
                      </m:sSub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Sup>
                            <m:sSub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𝑧</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𝑗</m:t>
                                  </m:r>
                                </m:e>
                              </m:d>
                            </m:sup>
                          </m:sSubSup>
                        </m:e>
                      </m:d>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𝑝</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Sup>
                            <m:sSub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𝑧</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𝑗</m:t>
                                  </m:r>
                                </m:e>
                              </m:d>
                            </m:sup>
                          </m:sSubSup>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𝑦</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𝜃</m:t>
                              </m:r>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𝑡</m:t>
                                  </m:r>
                                </m:e>
                              </m:d>
                            </m:sup>
                          </m:sSup>
                        </m:e>
                      </m:d>
                    </m:oMath>
                  </m:oMathPara>
                </a14:m>
                <a:endPar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buNone/>
                </a:pP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3</a:t>
                </a: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M</a:t>
                </a: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步：根据</a:t>
                </a:r>
                <a14:m>
                  <m:oMath xmlns:m="http://schemas.openxmlformats.org/officeDocument/2006/math">
                    <m:sSubSup>
                      <m:sSub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𝑄</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𝑡</m:t>
                            </m:r>
                          </m:e>
                        </m:d>
                      </m:sup>
                    </m:sSub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Sup>
                          <m:sSub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𝑧</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𝑗</m:t>
                                </m:r>
                              </m:e>
                            </m:d>
                          </m:sup>
                        </m:sSubSup>
                      </m:e>
                    </m:d>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，依</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下式</a:t>
                </a: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求出新的</a:t>
                </a:r>
                <a14:m>
                  <m:oMath xmlns:m="http://schemas.openxmlformats.org/officeDocument/2006/math">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𝜃</m:t>
                        </m:r>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𝑡</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e>
                        </m:d>
                      </m:sup>
                    </m:sSup>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a:t>
                </a: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buNone/>
                </a:pPr>
                <a14:m>
                  <m:oMathPara xmlns:m="http://schemas.openxmlformats.org/officeDocument/2006/math">
                    <m:oMathParaPr>
                      <m:jc m:val="centerGroup"/>
                    </m:oMathParaPr>
                    <m:oMath xmlns:m="http://schemas.openxmlformats.org/officeDocument/2006/math">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𝜃</m:t>
                          </m:r>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𝑡</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e>
                          </m:d>
                        </m:sup>
                      </m:s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𝑎𝑟𝑔</m:t>
                      </m:r>
                      <m:func>
                        <m:func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uncPr>
                        <m:fName>
                          <m:limLow>
                            <m:limLow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limLow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𝑚𝑎𝑥</m:t>
                              </m:r>
                            </m:e>
                            <m:lim>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𝜃</m:t>
                              </m:r>
                            </m:lim>
                          </m:limLow>
                        </m:fName>
                        <m:e>
                          <m:nary>
                            <m:naryPr>
                              <m:chr m:val="∑"/>
                              <m:limLoc m:val="undOvr"/>
                              <m:supHide m:val="on"/>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naryPr>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up/>
                            <m:e>
                              <m:nary>
                                <m:naryPr>
                                  <m:chr m:val="∑"/>
                                  <m:limLoc m:val="undOvr"/>
                                  <m:supHide m:val="on"/>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naryPr>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𝑗</m:t>
                                  </m:r>
                                </m:sub>
                                <m:sup/>
                                <m:e>
                                  <m:sSubSup>
                                    <m:sSub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𝑄</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𝑡</m:t>
                                          </m:r>
                                        </m:e>
                                      </m:d>
                                    </m:sup>
                                  </m:sSub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Sup>
                                        <m:sSub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𝑧</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𝑗</m:t>
                                              </m:r>
                                            </m:e>
                                          </m:d>
                                        </m:sup>
                                      </m:sSubSup>
                                    </m:e>
                                  </m:d>
                                  <m:func>
                                    <m:func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uncPr>
                                    <m:fNa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𝑙</m:t>
                                      </m:r>
                                      <m:r>
                                        <m:rPr>
                                          <m:sty m:val="p"/>
                                        </m:rPr>
                                        <a:rPr lang="en-US" altLang="zh-CN" sz="2200" b="0" i="0" smtClean="0">
                                          <a:solidFill>
                                            <a:prstClr val="black">
                                              <a:lumMod val="85000"/>
                                              <a:lumOff val="15000"/>
                                            </a:prstClr>
                                          </a:solidFill>
                                          <a:latin typeface="Cambria Math"/>
                                          <a:ea typeface="微软雅黑" panose="020B0503020204020204" pitchFamily="34" charset="-122"/>
                                          <a:cs typeface="Arial" panose="020B0604020202020204" pitchFamily="34" charset="0"/>
                                        </a:rPr>
                                        <m:t>og</m:t>
                                      </m:r>
                                    </m:fName>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𝑝</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d>
                                            <m:dPr>
                                              <m:begChr m:val=""/>
                                              <m:endChr m:val="|"/>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𝑦</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Sup>
                                                <m:sSub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𝑧</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𝑗</m:t>
                                                      </m:r>
                                                    </m:e>
                                                  </m:d>
                                                </m:sup>
                                              </m:sSubSup>
                                            </m:e>
                                          </m:d>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𝜃</m:t>
                                          </m:r>
                                        </m:e>
                                      </m:d>
                                    </m:e>
                                  </m:func>
                                </m:e>
                              </m:nary>
                            </m:e>
                          </m:nary>
                        </m:e>
                      </m:func>
                    </m:oMath>
                  </m:oMathPara>
                </a14:m>
                <a:endPar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buNone/>
                </a:pP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4</a:t>
                </a: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）重复第（</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2</a:t>
                </a: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3</a:t>
                </a: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）步，直到</a:t>
                </a:r>
                <a14:m>
                  <m:oMath xmlns:m="http://schemas.openxmlformats.org/officeDocument/2006/math">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𝜃</m:t>
                        </m:r>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𝑡</m:t>
                            </m:r>
                          </m:e>
                        </m:d>
                      </m:sup>
                    </m:sSup>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或</a:t>
                </a:r>
                <a14:m>
                  <m:oMath xmlns:m="http://schemas.openxmlformats.org/officeDocument/2006/math">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𝑄</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𝑡</m:t>
                            </m:r>
                          </m:e>
                        </m:d>
                      </m:sup>
                    </m:s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𝑧</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e>
                    </m:d>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的增量小于指定的阈值。</a:t>
                </a:r>
              </a:p>
              <a:p>
                <a:pPr marL="0" indent="457200">
                  <a:lnSpc>
                    <a:spcPct val="150000"/>
                  </a:lnSpc>
                  <a:buNone/>
                </a:pP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p:txBody>
          </p:sp>
        </mc:Choice>
        <mc:Fallback xmlns="">
          <p:sp>
            <p:nvSpPr>
              <p:cNvPr id="20" name="Content Placeholder 2"/>
              <p:cNvSpPr txBox="1">
                <a:spLocks noRot="1" noChangeAspect="1" noMove="1" noResize="1" noEditPoints="1" noAdjustHandles="1" noChangeArrowheads="1" noChangeShapeType="1" noTextEdit="1"/>
              </p:cNvSpPr>
              <p:nvPr/>
            </p:nvSpPr>
            <p:spPr>
              <a:xfrm>
                <a:off x="411481" y="681692"/>
                <a:ext cx="8330184" cy="5773971"/>
              </a:xfrm>
              <a:prstGeom prst="rect">
                <a:avLst/>
              </a:prstGeom>
              <a:blipFill rotWithShape="1">
                <a:blip r:embed="rId3"/>
                <a:stretch>
                  <a:fillRect l="-952" b="-6547"/>
                </a:stretch>
              </a:blipFill>
            </p:spPr>
            <p:txBody>
              <a:bodyPr/>
              <a:lstStyle/>
              <a:p>
                <a:r>
                  <a:rPr lang="zh-CN" altLang="en-US">
                    <a:noFill/>
                  </a:rPr>
                  <a:t> </a:t>
                </a:r>
              </a:p>
            </p:txBody>
          </p:sp>
        </mc:Fallback>
      </mc:AlternateContent>
      <p:sp>
        <p:nvSpPr>
          <p:cNvPr id="41" name="文本框 2"/>
          <p:cNvSpPr txBox="1"/>
          <p:nvPr/>
        </p:nvSpPr>
        <p:spPr>
          <a:xfrm>
            <a:off x="0" y="158473"/>
            <a:ext cx="9144000" cy="523220"/>
          </a:xfrm>
          <a:prstGeom prst="rect">
            <a:avLst/>
          </a:prstGeom>
          <a:noFill/>
        </p:spPr>
        <p:txBody>
          <a:bodyPr wrap="square" rtlCol="0">
            <a:spAutoFit/>
          </a:bodyPr>
          <a:lstStyle/>
          <a:p>
            <a:pPr algn="ctr" defTabSz="1218565"/>
            <a:r>
              <a:rPr lang="en-US" altLang="zh-CN" sz="2800" b="1" dirty="0">
                <a:solidFill>
                  <a:srgbClr val="0070C0"/>
                </a:solidFill>
                <a:latin typeface="微软雅黑" panose="020B0503020204020204" pitchFamily="34" charset="-122"/>
                <a:ea typeface="微软雅黑" panose="020B0503020204020204" pitchFamily="34" charset="-122"/>
              </a:rPr>
              <a:t>6.4.2 EM</a:t>
            </a:r>
            <a:r>
              <a:rPr lang="zh-CN" altLang="en-US" sz="2800" b="1" dirty="0">
                <a:solidFill>
                  <a:srgbClr val="0070C0"/>
                </a:solidFill>
                <a:latin typeface="微软雅黑" panose="020B0503020204020204" pitchFamily="34" charset="-122"/>
                <a:ea typeface="微软雅黑" panose="020B0503020204020204" pitchFamily="34" charset="-122"/>
              </a:rPr>
              <a:t>算法及其流程</a:t>
            </a:r>
          </a:p>
        </p:txBody>
      </p:sp>
      <p:sp>
        <p:nvSpPr>
          <p:cNvPr id="4" name="灯片编号占位符 1"/>
          <p:cNvSpPr txBox="1"/>
          <p:nvPr/>
        </p:nvSpPr>
        <p:spPr>
          <a:xfrm>
            <a:off x="6791621" y="6464141"/>
            <a:ext cx="2133600" cy="273844"/>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1BEBC7A-FD02-486B-81B5-A845787C689C}" type="slidenum">
              <a:rPr lang="zh-CN" altLang="en-US" sz="1600" smtClean="0"/>
              <a:t>44</a:t>
            </a:fld>
            <a:endParaRPr lang="zh-CN" altLang="en-US" sz="1600" dirty="0"/>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5" name="Rectangle 1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7"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Tree>
  </p:cSld>
  <p:clrMapOvr>
    <a:masterClrMapping/>
  </p:clrMapOvr>
  <p:transition spd="slow">
    <p:wip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0" name="Content Placeholder 2"/>
              <p:cNvSpPr txBox="1"/>
              <p:nvPr/>
            </p:nvSpPr>
            <p:spPr>
              <a:xfrm>
                <a:off x="411481" y="681692"/>
                <a:ext cx="8330184" cy="5773971"/>
              </a:xfrm>
              <a:prstGeom prst="rect">
                <a:avLst/>
              </a:prstGeom>
            </p:spPr>
            <p:txBody>
              <a:bodyPr vert="horz" lIns="91392" tIns="45696" rIns="91392" bIns="45696"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457200">
                  <a:lnSpc>
                    <a:spcPct val="150000"/>
                  </a:lnSpc>
                  <a:buNone/>
                </a:pP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高斯混合（</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Gaussian </a:t>
                </a:r>
                <a:r>
                  <a:rPr lang="en-US" altLang="zh-CN" sz="2200" dirty="0" err="1">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misture</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）聚类是高斯混合模型在聚类任务上的应用，高斯混合模型采用</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EM</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算法求解。</a:t>
                </a: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buNone/>
                </a:pP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记随机变量</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𝑋</m:t>
                    </m:r>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的含有未知变量</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𝜏</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𝜇</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𝜎</m:t>
                            </m:r>
                          </m:e>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sup>
                        </m:sSup>
                      </m:e>
                    </m:d>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高斯分布概率密度为：</a:t>
                </a:r>
                <a14:m>
                  <m:oMath xmlns:m="http://schemas.openxmlformats.org/officeDocument/2006/math">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d>
                          <m:dPr>
                            <m:begChr m:val=""/>
                            <m:endChr m:val="|"/>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𝑥</m:t>
                            </m:r>
                          </m:e>
                        </m:d>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𝜏</m:t>
                        </m:r>
                      </m:e>
                    </m:d>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f>
                      <m:f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Pr>
                      <m:num>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num>
                      <m:den>
                        <m:rad>
                          <m:radPr>
                            <m:degHide m:val="on"/>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radPr>
                          <m:deg/>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𝜋</m:t>
                            </m:r>
                          </m:e>
                        </m:rad>
                      </m:den>
                    </m:f>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𝑒</m:t>
                        </m:r>
                      </m:e>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f>
                          <m:f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Pr>
                          <m:num>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𝑥</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𝜇</m:t>
                                    </m:r>
                                  </m:e>
                                </m:d>
                              </m:e>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sup>
                            </m:sSup>
                          </m:num>
                          <m:den>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𝜎</m:t>
                                </m:r>
                              </m:e>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sup>
                            </m:sSup>
                          </m:den>
                        </m:f>
                      </m:sup>
                    </m:sSup>
                  </m:oMath>
                </a14:m>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buNone/>
                </a:pP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高斯混合模型</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𝑃</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d>
                          <m:dPr>
                            <m:begChr m:val=""/>
                            <m:endChr m:val="|"/>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𝑥</m:t>
                            </m:r>
                          </m:e>
                        </m:d>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𝜽</m:t>
                        </m:r>
                      </m:e>
                    </m:d>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是多个高斯分布混合的模型：</a:t>
                </a: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buNone/>
                </a:pPr>
                <a14:m>
                  <m:oMathPara xmlns:m="http://schemas.openxmlformats.org/officeDocument/2006/math">
                    <m:oMathParaPr>
                      <m:jc m:val="centerGroup"/>
                    </m:oMathParaPr>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𝑃</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d>
                            <m:dPr>
                              <m:begChr m:val=""/>
                              <m:endChr m:val="|"/>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𝑥</m:t>
                              </m:r>
                            </m:e>
                          </m:d>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𝜽</m:t>
                          </m:r>
                        </m:e>
                      </m:d>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nary>
                        <m:naryPr>
                          <m:chr m:val="∑"/>
                          <m:limLoc m:val="undOv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naryPr>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ub>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𝐾</m:t>
                          </m:r>
                        </m:sup>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𝛼</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𝑓</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d>
                                <m:dPr>
                                  <m:begChr m:val=""/>
                                  <m:endChr m:val="|"/>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𝑥</m:t>
                                  </m:r>
                                </m:e>
                              </m:d>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𝜏</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e>
                          </m:d>
                        </m:e>
                      </m:nary>
                    </m:oMath>
                  </m:oMathPara>
                </a14:m>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buNone/>
                </a:pP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式中，</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𝐾</m:t>
                    </m:r>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是混合的高斯分布的总数，</a:t>
                </a:r>
                <a14:m>
                  <m:oMath xmlns:m="http://schemas.openxmlformats.org/officeDocument/2006/math">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𝜏</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是第</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个高斯分布的未知变量，记</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𝝉</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𝜏</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𝜏</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𝜏</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𝐾</m:t>
                            </m:r>
                          </m:sub>
                        </m:sSub>
                      </m:e>
                    </m:d>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a:t>
                </a:r>
                <a14:m>
                  <m:oMath xmlns:m="http://schemas.openxmlformats.org/officeDocument/2006/math">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𝛼</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是第</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个高斯分布的混合系数，</a:t>
                </a:r>
                <a14:m>
                  <m:oMath xmlns:m="http://schemas.openxmlformats.org/officeDocument/2006/math">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𝛼</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&gt;0</m:t>
                    </m:r>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a:t>
                </a:r>
                <a14:m>
                  <m:oMath xmlns:m="http://schemas.openxmlformats.org/officeDocument/2006/math">
                    <m:nary>
                      <m:naryPr>
                        <m:chr m:val="∑"/>
                        <m:limLoc m:val="undOvr"/>
                        <m:subHide m:val="on"/>
                        <m:supHide m:val="on"/>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naryPr>
                      <m:sub/>
                      <m:sup/>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𝛼</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e>
                    </m:nary>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a:t>
                </a:r>
                <a14:m>
                  <m:oMath xmlns:m="http://schemas.openxmlformats.org/officeDocument/2006/math">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𝛼</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可看作概率值，记</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𝜶</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𝛼</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𝛼</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𝛼</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𝐾</m:t>
                            </m:r>
                          </m:sub>
                        </m:sSub>
                      </m:e>
                    </m:d>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。记</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𝜽</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𝜶</m:t>
                        </m:r>
                        <m:r>
                          <a:rPr lang="zh-CN"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𝝉</m:t>
                        </m:r>
                      </m:e>
                    </m:d>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a:t>
                </a: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p:txBody>
          </p:sp>
        </mc:Choice>
        <mc:Fallback xmlns="">
          <p:sp>
            <p:nvSpPr>
              <p:cNvPr id="20" name="Content Placeholder 2"/>
              <p:cNvSpPr txBox="1">
                <a:spLocks noRot="1" noChangeAspect="1" noMove="1" noResize="1" noEditPoints="1" noAdjustHandles="1" noChangeArrowheads="1" noChangeShapeType="1" noTextEdit="1"/>
              </p:cNvSpPr>
              <p:nvPr/>
            </p:nvSpPr>
            <p:spPr>
              <a:xfrm>
                <a:off x="411481" y="681692"/>
                <a:ext cx="8330184" cy="5773971"/>
              </a:xfrm>
              <a:prstGeom prst="rect">
                <a:avLst/>
              </a:prstGeom>
              <a:blipFill rotWithShape="1">
                <a:blip r:embed="rId3"/>
                <a:stretch>
                  <a:fillRect l="-952" r="-293" b="-5069"/>
                </a:stretch>
              </a:blipFill>
            </p:spPr>
            <p:txBody>
              <a:bodyPr/>
              <a:lstStyle/>
              <a:p>
                <a:r>
                  <a:rPr lang="zh-CN" altLang="en-US">
                    <a:noFill/>
                  </a:rPr>
                  <a:t> </a:t>
                </a:r>
                <a:endParaRPr lang="zh-CN" altLang="en-US">
                  <a:noFill/>
                </a:endParaRPr>
              </a:p>
            </p:txBody>
          </p:sp>
        </mc:Fallback>
      </mc:AlternateContent>
      <p:sp>
        <p:nvSpPr>
          <p:cNvPr id="41" name="文本框 2"/>
          <p:cNvSpPr txBox="1"/>
          <p:nvPr/>
        </p:nvSpPr>
        <p:spPr>
          <a:xfrm>
            <a:off x="0" y="158473"/>
            <a:ext cx="9144000" cy="523220"/>
          </a:xfrm>
          <a:prstGeom prst="rect">
            <a:avLst/>
          </a:prstGeom>
          <a:noFill/>
        </p:spPr>
        <p:txBody>
          <a:bodyPr wrap="square" rtlCol="0">
            <a:spAutoFit/>
          </a:bodyPr>
          <a:lstStyle/>
          <a:p>
            <a:pPr algn="ctr" defTabSz="1218565"/>
            <a:r>
              <a:rPr lang="en-US" altLang="zh-CN" sz="2800" b="1" dirty="0">
                <a:solidFill>
                  <a:srgbClr val="0070C0"/>
                </a:solidFill>
                <a:latin typeface="微软雅黑" panose="020B0503020204020204" pitchFamily="34" charset="-122"/>
                <a:ea typeface="微软雅黑" panose="020B0503020204020204" pitchFamily="34" charset="-122"/>
              </a:rPr>
              <a:t>6.4.3 </a:t>
            </a:r>
            <a:r>
              <a:rPr lang="zh-CN" altLang="en-US" sz="2800" b="1" dirty="0">
                <a:solidFill>
                  <a:srgbClr val="0070C0"/>
                </a:solidFill>
                <a:latin typeface="微软雅黑" panose="020B0503020204020204" pitchFamily="34" charset="-122"/>
                <a:ea typeface="微软雅黑" panose="020B0503020204020204" pitchFamily="34" charset="-122"/>
              </a:rPr>
              <a:t>高斯混合聚类</a:t>
            </a:r>
          </a:p>
        </p:txBody>
      </p:sp>
      <p:sp>
        <p:nvSpPr>
          <p:cNvPr id="4" name="灯片编号占位符 1"/>
          <p:cNvSpPr txBox="1"/>
          <p:nvPr/>
        </p:nvSpPr>
        <p:spPr>
          <a:xfrm>
            <a:off x="6791621" y="6464141"/>
            <a:ext cx="2133600" cy="273844"/>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1BEBC7A-FD02-486B-81B5-A845787C689C}" type="slidenum">
              <a:rPr lang="zh-CN" altLang="en-US" sz="1600" smtClean="0"/>
              <a:t>45</a:t>
            </a:fld>
            <a:endParaRPr lang="zh-CN" altLang="en-US" sz="1600" dirty="0"/>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5" name="Rectangle 1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7"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Tree>
  </p:cSld>
  <p:clrMapOvr>
    <a:masterClrMapping/>
  </p:clrMapOvr>
  <p:transition spd="slow">
    <p:wip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0" name="Content Placeholder 2"/>
              <p:cNvSpPr txBox="1"/>
              <p:nvPr/>
            </p:nvSpPr>
            <p:spPr>
              <a:xfrm>
                <a:off x="411481" y="681692"/>
                <a:ext cx="8330184" cy="5773971"/>
              </a:xfrm>
              <a:prstGeom prst="rect">
                <a:avLst/>
              </a:prstGeom>
            </p:spPr>
            <p:txBody>
              <a:bodyPr vert="horz" lIns="91392" tIns="45696" rIns="91392" bIns="45696"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457200">
                  <a:lnSpc>
                    <a:spcPct val="150000"/>
                  </a:lnSpc>
                  <a:buNone/>
                </a:pP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将高斯混合模型用于聚类任务时，认为样本是由</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𝑃</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d>
                          <m:dPr>
                            <m:begChr m:val=""/>
                            <m:endChr m:val="|"/>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𝑥</m:t>
                            </m:r>
                          </m:e>
                        </m:d>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𝜽</m:t>
                        </m:r>
                      </m:e>
                    </m:d>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产生的，产生的过程是先按概率</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𝜶</m:t>
                    </m:r>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选择一个高斯分布</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𝑓</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d>
                          <m:dPr>
                            <m:begChr m:val=""/>
                            <m:endChr m:val="|"/>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𝑥</m:t>
                            </m:r>
                          </m:e>
                        </m:d>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𝜏</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𝑗</m:t>
                            </m:r>
                          </m:sub>
                        </m:sSub>
                      </m:e>
                    </m:d>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，再由该高斯分布生成样本。</a:t>
                </a: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buNone/>
                </a:pP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由同一高斯分布产生的样本属于同一簇，即高斯混合模型中的高斯分布与聚类的簇一一对应。</a:t>
                </a: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buNone/>
                </a:pP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在分簇过程</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a:t>
                </a: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可通过</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EM</a:t>
                </a: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算法从训练集中学习到模型参数</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𝜽</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𝜶</m:t>
                        </m:r>
                        <m:r>
                          <a:rPr lang="zh-CN"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𝝉</m:t>
                        </m:r>
                      </m:e>
                    </m:d>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，在分配过程，计算实例由每个高斯分布产生的概率，取最大者对应的高斯分布的簇作为分配的簇。</a:t>
                </a: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buNone/>
                </a:pP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应用</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EM</a:t>
                </a: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算法求解模型参数</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𝜽</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𝜶</m:t>
                        </m:r>
                        <m:r>
                          <a:rPr lang="zh-CN"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𝝉</m:t>
                        </m:r>
                      </m:e>
                    </m:d>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时，显然由高斯分布</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𝑓</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d>
                          <m:dPr>
                            <m:begChr m:val=""/>
                            <m:endChr m:val="|"/>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𝑥</m:t>
                            </m:r>
                          </m:e>
                        </m:d>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𝜏</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𝑗</m:t>
                            </m:r>
                          </m:sub>
                        </m:sSub>
                      </m:e>
                    </m:d>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产生的样本数据是可观测的，而由</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𝜶</m:t>
                    </m:r>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选择哪一个高斯分布是不可见的，因此可设隐变量</a:t>
                </a:r>
                <a14:m>
                  <m:oMath xmlns:m="http://schemas.openxmlformats.org/officeDocument/2006/math">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𝑧</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为选择哪个高斯分布的编号或期望。</a:t>
                </a: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p:txBody>
          </p:sp>
        </mc:Choice>
        <mc:Fallback xmlns="">
          <p:sp>
            <p:nvSpPr>
              <p:cNvPr id="20" name="Content Placeholder 2"/>
              <p:cNvSpPr txBox="1">
                <a:spLocks noRot="1" noChangeAspect="1" noMove="1" noResize="1" noEditPoints="1" noAdjustHandles="1" noChangeArrowheads="1" noChangeShapeType="1" noTextEdit="1"/>
              </p:cNvSpPr>
              <p:nvPr/>
            </p:nvSpPr>
            <p:spPr>
              <a:xfrm>
                <a:off x="411481" y="681692"/>
                <a:ext cx="8330184" cy="5773971"/>
              </a:xfrm>
              <a:prstGeom prst="rect">
                <a:avLst/>
              </a:prstGeom>
              <a:blipFill rotWithShape="1">
                <a:blip r:embed="rId3"/>
                <a:stretch>
                  <a:fillRect l="-952" t="-7497" r="-4246" b="-8025"/>
                </a:stretch>
              </a:blipFill>
            </p:spPr>
            <p:txBody>
              <a:bodyPr/>
              <a:lstStyle/>
              <a:p>
                <a:r>
                  <a:rPr lang="zh-CN" altLang="en-US">
                    <a:noFill/>
                  </a:rPr>
                  <a:t> </a:t>
                </a:r>
                <a:endParaRPr lang="zh-CN" altLang="en-US">
                  <a:noFill/>
                </a:endParaRPr>
              </a:p>
            </p:txBody>
          </p:sp>
        </mc:Fallback>
      </mc:AlternateContent>
      <p:sp>
        <p:nvSpPr>
          <p:cNvPr id="41" name="文本框 2"/>
          <p:cNvSpPr txBox="1"/>
          <p:nvPr/>
        </p:nvSpPr>
        <p:spPr>
          <a:xfrm>
            <a:off x="0" y="158473"/>
            <a:ext cx="9144000" cy="523220"/>
          </a:xfrm>
          <a:prstGeom prst="rect">
            <a:avLst/>
          </a:prstGeom>
          <a:noFill/>
        </p:spPr>
        <p:txBody>
          <a:bodyPr wrap="square" rtlCol="0">
            <a:spAutoFit/>
          </a:bodyPr>
          <a:lstStyle/>
          <a:p>
            <a:pPr algn="ctr" defTabSz="1218565"/>
            <a:r>
              <a:rPr lang="en-US" altLang="zh-CN" sz="2800" b="1" dirty="0">
                <a:solidFill>
                  <a:srgbClr val="0070C0"/>
                </a:solidFill>
                <a:latin typeface="微软雅黑" panose="020B0503020204020204" pitchFamily="34" charset="-122"/>
                <a:ea typeface="微软雅黑" panose="020B0503020204020204" pitchFamily="34" charset="-122"/>
              </a:rPr>
              <a:t>6.4.3 </a:t>
            </a:r>
            <a:r>
              <a:rPr lang="zh-CN" altLang="en-US" sz="2800" b="1" dirty="0">
                <a:solidFill>
                  <a:srgbClr val="0070C0"/>
                </a:solidFill>
                <a:latin typeface="微软雅黑" panose="020B0503020204020204" pitchFamily="34" charset="-122"/>
                <a:ea typeface="微软雅黑" panose="020B0503020204020204" pitchFamily="34" charset="-122"/>
              </a:rPr>
              <a:t>高斯混合聚类</a:t>
            </a:r>
          </a:p>
        </p:txBody>
      </p:sp>
      <p:sp>
        <p:nvSpPr>
          <p:cNvPr id="4" name="灯片编号占位符 1"/>
          <p:cNvSpPr txBox="1"/>
          <p:nvPr/>
        </p:nvSpPr>
        <p:spPr>
          <a:xfrm>
            <a:off x="6791621" y="6464141"/>
            <a:ext cx="2133600" cy="273844"/>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1BEBC7A-FD02-486B-81B5-A845787C689C}" type="slidenum">
              <a:rPr lang="zh-CN" altLang="en-US" sz="1600" smtClean="0"/>
              <a:t>46</a:t>
            </a:fld>
            <a:endParaRPr lang="zh-CN" altLang="en-US" sz="1600" dirty="0"/>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5" name="Rectangle 1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7"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Tree>
  </p:cSld>
  <p:clrMapOvr>
    <a:masterClrMapping/>
  </p:clrMapOvr>
  <p:transition spd="slow">
    <p:wip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圆角矩形 66"/>
          <p:cNvSpPr/>
          <p:nvPr/>
        </p:nvSpPr>
        <p:spPr>
          <a:xfrm>
            <a:off x="4702903" y="945299"/>
            <a:ext cx="525109" cy="511238"/>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829" tIns="60914" rIns="121829" bIns="60914" anchor="ctr"/>
          <a:lstStyle/>
          <a:p>
            <a:pPr algn="ctr" defTabSz="1218565">
              <a:defRPr/>
            </a:pPr>
            <a:r>
              <a:rPr lang="en-US" altLang="zh-CN" sz="3600" dirty="0">
                <a:solidFill>
                  <a:prstClr val="white"/>
                </a:solidFill>
                <a:latin typeface="Calibri" panose="020F0502020204030204"/>
                <a:ea typeface="Arial Unicode MS" panose="020B0604020202020204" pitchFamily="34" charset="-122"/>
                <a:cs typeface="Arial Unicode MS" panose="020B0604020202020204" pitchFamily="34" charset="-122"/>
              </a:rPr>
              <a:t>1</a:t>
            </a:r>
            <a:endParaRPr lang="zh-CN" altLang="en-US" sz="3600" dirty="0">
              <a:solidFill>
                <a:prstClr val="white"/>
              </a:solidFill>
              <a:latin typeface="Calibri" panose="020F0502020204030204"/>
              <a:ea typeface="Arial Unicode MS" panose="020B0604020202020204" pitchFamily="34" charset="-122"/>
              <a:cs typeface="Arial Unicode MS" panose="020B0604020202020204" pitchFamily="34" charset="-122"/>
            </a:endParaRPr>
          </a:p>
        </p:txBody>
      </p:sp>
      <p:grpSp>
        <p:nvGrpSpPr>
          <p:cNvPr id="68" name="组合 67"/>
          <p:cNvGrpSpPr/>
          <p:nvPr/>
        </p:nvGrpSpPr>
        <p:grpSpPr>
          <a:xfrm>
            <a:off x="5509998" y="945298"/>
            <a:ext cx="3410896" cy="511238"/>
            <a:chOff x="6339097" y="1573726"/>
            <a:chExt cx="3744416" cy="511504"/>
          </a:xfrm>
        </p:grpSpPr>
        <p:sp>
          <p:nvSpPr>
            <p:cNvPr id="69" name="圆角矩形 68"/>
            <p:cNvSpPr/>
            <p:nvPr/>
          </p:nvSpPr>
          <p:spPr>
            <a:xfrm>
              <a:off x="6339097" y="1573726"/>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897" tIns="60948" rIns="121897" bIns="60948" anchor="ctr"/>
            <a:lstStyle/>
            <a:p>
              <a:pPr algn="ctr" defTabSz="1218565">
                <a:defRPr/>
              </a:pPr>
              <a:endParaRPr lang="zh-CN" altLang="en-US" sz="3600" dirty="0">
                <a:solidFill>
                  <a:prstClr val="white"/>
                </a:solidFill>
                <a:latin typeface="Calibri" panose="020F0502020204030204"/>
                <a:ea typeface="Arial Unicode MS" panose="020B0604020202020204" pitchFamily="34" charset="-122"/>
                <a:cs typeface="Arial Unicode MS" panose="020B0604020202020204" pitchFamily="34" charset="-122"/>
              </a:endParaRPr>
            </a:p>
          </p:txBody>
        </p:sp>
        <p:sp>
          <p:nvSpPr>
            <p:cNvPr id="70" name="矩形 69"/>
            <p:cNvSpPr/>
            <p:nvPr/>
          </p:nvSpPr>
          <p:spPr>
            <a:xfrm>
              <a:off x="6491851" y="1614014"/>
              <a:ext cx="3496276" cy="431087"/>
            </a:xfrm>
            <a:prstGeom prst="rect">
              <a:avLst/>
            </a:prstGeom>
          </p:spPr>
          <p:txBody>
            <a:bodyPr wrap="square" lIns="121897" tIns="60948" rIns="121897" bIns="60948">
              <a:spAutoFit/>
            </a:bodyPr>
            <a:lstStyle/>
            <a:p>
              <a:pPr defTabSz="1218565">
                <a:defRPr/>
              </a:pPr>
              <a:r>
                <a:rPr lang="zh-CN" altLang="en-US" sz="2000" b="1" kern="100" dirty="0">
                  <a:solidFill>
                    <a:prstClr val="white"/>
                  </a:solidFill>
                  <a:latin typeface="微软雅黑" panose="020B0503020204020204" pitchFamily="34" charset="-122"/>
                  <a:ea typeface="微软雅黑" panose="020B0503020204020204" pitchFamily="34" charset="-122"/>
                  <a:cs typeface="Times New Roman" panose="02020603050405020304" pitchFamily="18" charset="0"/>
                </a:rPr>
                <a:t>概率模型</a:t>
              </a:r>
              <a:endParaRPr lang="zh-CN" altLang="zh-CN" sz="2000" b="1" kern="100" dirty="0">
                <a:solidFill>
                  <a:prstClr val="white"/>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71" name="圆角矩形 70"/>
          <p:cNvSpPr/>
          <p:nvPr/>
        </p:nvSpPr>
        <p:spPr>
          <a:xfrm>
            <a:off x="4702903" y="1781316"/>
            <a:ext cx="525109" cy="511238"/>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829" tIns="60914" rIns="121829" bIns="60914" anchor="ctr"/>
          <a:lstStyle/>
          <a:p>
            <a:pPr algn="ctr" defTabSz="1218565">
              <a:defRPr/>
            </a:pPr>
            <a:r>
              <a:rPr lang="en-US" altLang="zh-CN" sz="3600" dirty="0">
                <a:solidFill>
                  <a:prstClr val="white"/>
                </a:solidFill>
                <a:latin typeface="Calibri" panose="020F0502020204030204"/>
                <a:ea typeface="Arial Unicode MS" panose="020B0604020202020204" pitchFamily="34" charset="-122"/>
                <a:cs typeface="Arial Unicode MS" panose="020B0604020202020204" pitchFamily="34" charset="-122"/>
              </a:rPr>
              <a:t>2</a:t>
            </a:r>
            <a:endParaRPr lang="zh-CN" altLang="en-US" sz="3600" dirty="0">
              <a:solidFill>
                <a:prstClr val="white"/>
              </a:solidFill>
              <a:latin typeface="Calibri" panose="020F0502020204030204"/>
              <a:ea typeface="Arial Unicode MS" panose="020B0604020202020204" pitchFamily="34" charset="-122"/>
              <a:cs typeface="Arial Unicode MS" panose="020B0604020202020204" pitchFamily="34" charset="-122"/>
            </a:endParaRPr>
          </a:p>
        </p:txBody>
      </p:sp>
      <p:grpSp>
        <p:nvGrpSpPr>
          <p:cNvPr id="72" name="组合 71"/>
          <p:cNvGrpSpPr/>
          <p:nvPr/>
        </p:nvGrpSpPr>
        <p:grpSpPr>
          <a:xfrm>
            <a:off x="5492096" y="1781317"/>
            <a:ext cx="3410896" cy="778907"/>
            <a:chOff x="6315199" y="2410178"/>
            <a:chExt cx="3744416" cy="779312"/>
          </a:xfrm>
        </p:grpSpPr>
        <p:sp>
          <p:nvSpPr>
            <p:cNvPr id="73" name="圆角矩形 72"/>
            <p:cNvSpPr/>
            <p:nvPr/>
          </p:nvSpPr>
          <p:spPr>
            <a:xfrm>
              <a:off x="6315199" y="2410178"/>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897" tIns="60948" rIns="121897" bIns="60948" anchor="ctr"/>
            <a:lstStyle/>
            <a:p>
              <a:pPr algn="ctr" defTabSz="1218565">
                <a:defRPr/>
              </a:pPr>
              <a:endParaRPr lang="zh-CN" altLang="en-US" sz="3600" dirty="0">
                <a:solidFill>
                  <a:prstClr val="white"/>
                </a:solidFill>
                <a:latin typeface="Calibri" panose="020F0502020204030204"/>
                <a:ea typeface="Arial Unicode MS" panose="020B0604020202020204" pitchFamily="34" charset="-122"/>
                <a:cs typeface="Arial Unicode MS" panose="020B0604020202020204" pitchFamily="34" charset="-122"/>
              </a:endParaRPr>
            </a:p>
          </p:txBody>
        </p:sp>
        <p:sp>
          <p:nvSpPr>
            <p:cNvPr id="74" name="矩形 73"/>
            <p:cNvSpPr/>
            <p:nvPr/>
          </p:nvSpPr>
          <p:spPr>
            <a:xfrm>
              <a:off x="6486706" y="2450466"/>
              <a:ext cx="3496276" cy="739024"/>
            </a:xfrm>
            <a:prstGeom prst="rect">
              <a:avLst/>
            </a:prstGeom>
          </p:spPr>
          <p:txBody>
            <a:bodyPr wrap="square" lIns="121897" tIns="60948" rIns="121897" bIns="60948">
              <a:spAutoFit/>
            </a:bodyPr>
            <a:lstStyle/>
            <a:p>
              <a:pPr defTabSz="1218565">
                <a:defRPr/>
              </a:pPr>
              <a:r>
                <a:rPr lang="zh-CN" altLang="en-US" sz="2000" b="1" kern="100" dirty="0">
                  <a:solidFill>
                    <a:prstClr val="white"/>
                  </a:solidFill>
                  <a:latin typeface="微软雅黑" panose="020B0503020204020204" pitchFamily="34" charset="-122"/>
                  <a:ea typeface="微软雅黑" panose="020B0503020204020204" pitchFamily="34" charset="-122"/>
                  <a:cs typeface="Times New Roman" panose="02020603050405020304" pitchFamily="18" charset="0"/>
                </a:rPr>
                <a:t>逻辑回归模型的概率分析</a:t>
              </a:r>
              <a:endParaRPr lang="zh-CN" altLang="zh-CN" sz="2000" b="1" kern="100" dirty="0">
                <a:solidFill>
                  <a:prstClr val="white"/>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75" name="圆角矩形 74"/>
          <p:cNvSpPr/>
          <p:nvPr/>
        </p:nvSpPr>
        <p:spPr>
          <a:xfrm>
            <a:off x="4702903" y="2666708"/>
            <a:ext cx="525109" cy="511238"/>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829" tIns="60914" rIns="121829" bIns="60914" anchor="ctr"/>
          <a:lstStyle/>
          <a:p>
            <a:pPr algn="ctr" defTabSz="1218565">
              <a:defRPr/>
            </a:pPr>
            <a:r>
              <a:rPr lang="en-US" altLang="zh-CN" sz="3600" dirty="0">
                <a:solidFill>
                  <a:prstClr val="white"/>
                </a:solidFill>
                <a:latin typeface="Calibri" panose="020F0502020204030204"/>
                <a:ea typeface="Arial Unicode MS" panose="020B0604020202020204" pitchFamily="34" charset="-122"/>
                <a:cs typeface="Arial Unicode MS" panose="020B0604020202020204" pitchFamily="34" charset="-122"/>
              </a:rPr>
              <a:t>3</a:t>
            </a:r>
            <a:endParaRPr lang="zh-CN" altLang="en-US" sz="3600" dirty="0">
              <a:solidFill>
                <a:prstClr val="white"/>
              </a:solidFill>
              <a:latin typeface="Calibri" panose="020F0502020204030204"/>
              <a:ea typeface="Arial Unicode MS" panose="020B0604020202020204" pitchFamily="34" charset="-122"/>
              <a:cs typeface="Arial Unicode MS" panose="020B0604020202020204" pitchFamily="34" charset="-122"/>
            </a:endParaRPr>
          </a:p>
        </p:txBody>
      </p:sp>
      <p:grpSp>
        <p:nvGrpSpPr>
          <p:cNvPr id="76" name="组合 75"/>
          <p:cNvGrpSpPr/>
          <p:nvPr/>
        </p:nvGrpSpPr>
        <p:grpSpPr>
          <a:xfrm>
            <a:off x="5509998" y="2666706"/>
            <a:ext cx="3410896" cy="511238"/>
            <a:chOff x="6339097" y="3296031"/>
            <a:chExt cx="3744416" cy="511504"/>
          </a:xfrm>
        </p:grpSpPr>
        <p:sp>
          <p:nvSpPr>
            <p:cNvPr id="77" name="圆角矩形 76"/>
            <p:cNvSpPr/>
            <p:nvPr/>
          </p:nvSpPr>
          <p:spPr>
            <a:xfrm>
              <a:off x="6339097" y="3296031"/>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897" tIns="60948" rIns="121897" bIns="60948" anchor="ctr"/>
            <a:lstStyle/>
            <a:p>
              <a:pPr algn="ctr" defTabSz="1218565">
                <a:defRPr/>
              </a:pPr>
              <a:endParaRPr lang="zh-CN" altLang="en-US" sz="3600" dirty="0">
                <a:solidFill>
                  <a:prstClr val="white"/>
                </a:solidFill>
                <a:latin typeface="Calibri" panose="020F0502020204030204"/>
                <a:ea typeface="Arial Unicode MS" panose="020B0604020202020204" pitchFamily="34" charset="-122"/>
                <a:cs typeface="Arial Unicode MS" panose="020B0604020202020204" pitchFamily="34" charset="-122"/>
              </a:endParaRPr>
            </a:p>
          </p:txBody>
        </p:sp>
        <p:sp>
          <p:nvSpPr>
            <p:cNvPr id="78" name="矩形 77"/>
            <p:cNvSpPr/>
            <p:nvPr/>
          </p:nvSpPr>
          <p:spPr>
            <a:xfrm>
              <a:off x="6491850" y="3336319"/>
              <a:ext cx="3496276" cy="431087"/>
            </a:xfrm>
            <a:prstGeom prst="rect">
              <a:avLst/>
            </a:prstGeom>
          </p:spPr>
          <p:txBody>
            <a:bodyPr wrap="square" lIns="121897" tIns="60948" rIns="121897" bIns="60948">
              <a:spAutoFit/>
            </a:bodyPr>
            <a:lstStyle/>
            <a:p>
              <a:pPr defTabSz="1218565">
                <a:defRPr/>
              </a:pPr>
              <a:r>
                <a:rPr lang="zh-CN" altLang="en-US" sz="2000" b="1" kern="100" dirty="0">
                  <a:solidFill>
                    <a:prstClr val="white"/>
                  </a:solidFill>
                  <a:latin typeface="微软雅黑" panose="020B0503020204020204" pitchFamily="34" charset="-122"/>
                  <a:ea typeface="微软雅黑" panose="020B0503020204020204" pitchFamily="34" charset="-122"/>
                  <a:cs typeface="Times New Roman" panose="02020603050405020304" pitchFamily="18" charset="0"/>
                </a:rPr>
                <a:t>朴素贝叶斯分类</a:t>
              </a:r>
              <a:endParaRPr lang="zh-CN" altLang="zh-CN" sz="2000" b="1" kern="100" dirty="0">
                <a:solidFill>
                  <a:prstClr val="white"/>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87" name="TextBox 86"/>
          <p:cNvSpPr txBox="1"/>
          <p:nvPr/>
        </p:nvSpPr>
        <p:spPr>
          <a:xfrm>
            <a:off x="-1" y="1859815"/>
            <a:ext cx="3616504" cy="2338993"/>
          </a:xfrm>
          <a:prstGeom prst="rect">
            <a:avLst/>
          </a:prstGeom>
          <a:noFill/>
        </p:spPr>
        <p:txBody>
          <a:bodyPr wrap="square" lIns="121817" tIns="60906" rIns="121817" bIns="60906">
            <a:spAutoFit/>
          </a:bodyPr>
          <a:lstStyle/>
          <a:p>
            <a:pPr algn="ctr" defTabSz="1218565">
              <a:defRPr/>
            </a:pPr>
            <a:r>
              <a:rPr lang="zh-CN" altLang="en-US" sz="4800" b="1" spc="200" dirty="0">
                <a:solidFill>
                  <a:srgbClr val="0070C0"/>
                </a:solidFill>
                <a:latin typeface="微软雅黑" panose="020B0503020204020204" pitchFamily="34" charset="-122"/>
                <a:ea typeface="微软雅黑" panose="020B0503020204020204" pitchFamily="34" charset="-122"/>
              </a:rPr>
              <a:t>第六章</a:t>
            </a:r>
            <a:endParaRPr lang="en-US" altLang="zh-CN" sz="4800" b="1" spc="200" dirty="0">
              <a:solidFill>
                <a:srgbClr val="0070C0"/>
              </a:solidFill>
              <a:latin typeface="微软雅黑" panose="020B0503020204020204" pitchFamily="34" charset="-122"/>
              <a:ea typeface="微软雅黑" panose="020B0503020204020204" pitchFamily="34" charset="-122"/>
            </a:endParaRPr>
          </a:p>
          <a:p>
            <a:pPr algn="ctr" defTabSz="1218565">
              <a:defRPr/>
            </a:pPr>
            <a:r>
              <a:rPr lang="zh-CN" altLang="en-US" sz="4800" b="1" spc="200" dirty="0">
                <a:solidFill>
                  <a:srgbClr val="0070C0"/>
                </a:solidFill>
                <a:latin typeface="微软雅黑" panose="020B0503020204020204" pitchFamily="34" charset="-122"/>
                <a:ea typeface="微软雅黑" panose="020B0503020204020204" pitchFamily="34" charset="-122"/>
              </a:rPr>
              <a:t>概率模型与标注</a:t>
            </a:r>
          </a:p>
        </p:txBody>
      </p:sp>
      <p:sp>
        <p:nvSpPr>
          <p:cNvPr id="88" name="下箭头 87"/>
          <p:cNvSpPr/>
          <p:nvPr/>
        </p:nvSpPr>
        <p:spPr>
          <a:xfrm rot="16200000">
            <a:off x="3841333" y="4331626"/>
            <a:ext cx="575764" cy="695523"/>
          </a:xfrm>
          <a:prstGeom prst="downArrow">
            <a:avLst/>
          </a:prstGeom>
          <a:solidFill>
            <a:srgbClr val="F5A609"/>
          </a:solidFill>
          <a:ln>
            <a:noFill/>
          </a:ln>
        </p:spPr>
        <p:style>
          <a:lnRef idx="2">
            <a:schemeClr val="accent1">
              <a:shade val="50000"/>
            </a:schemeClr>
          </a:lnRef>
          <a:fillRef idx="1">
            <a:schemeClr val="accent1"/>
          </a:fillRef>
          <a:effectRef idx="0">
            <a:schemeClr val="accent1"/>
          </a:effectRef>
          <a:fontRef idx="minor">
            <a:schemeClr val="lt1"/>
          </a:fontRef>
        </p:style>
        <p:txBody>
          <a:bodyPr lIns="91340" tIns="45671" rIns="91340" bIns="45671" rtlCol="0" anchor="ctr"/>
          <a:lstStyle/>
          <a:p>
            <a:pPr algn="ctr" defTabSz="1218565"/>
            <a:endParaRPr lang="zh-CN" altLang="en-US" sz="2400">
              <a:solidFill>
                <a:prstClr val="white"/>
              </a:solidFill>
              <a:latin typeface="Calibri" panose="020F0502020204030204"/>
              <a:ea typeface="宋体" panose="02010600030101010101" pitchFamily="2" charset="-122"/>
            </a:endParaRPr>
          </a:p>
        </p:txBody>
      </p:sp>
      <p:sp>
        <p:nvSpPr>
          <p:cNvPr id="20" name="灯片编号占位符 1"/>
          <p:cNvSpPr txBox="1"/>
          <p:nvPr/>
        </p:nvSpPr>
        <p:spPr>
          <a:xfrm>
            <a:off x="6791621" y="5786057"/>
            <a:ext cx="2133600" cy="273844"/>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1BEBC7A-FD02-486B-81B5-A845787C689C}" type="slidenum">
              <a:rPr lang="zh-CN" altLang="en-US" sz="1600" smtClean="0"/>
              <a:t>47</a:t>
            </a:fld>
            <a:endParaRPr lang="zh-CN" altLang="en-US" sz="1600" dirty="0"/>
          </a:p>
        </p:txBody>
      </p:sp>
      <p:sp>
        <p:nvSpPr>
          <p:cNvPr id="17" name="圆角矩形 16"/>
          <p:cNvSpPr/>
          <p:nvPr/>
        </p:nvSpPr>
        <p:spPr>
          <a:xfrm>
            <a:off x="4705549" y="3565209"/>
            <a:ext cx="525109" cy="511238"/>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829" tIns="60914" rIns="121829" bIns="60914" anchor="ctr"/>
          <a:lstStyle/>
          <a:p>
            <a:pPr algn="ctr" defTabSz="1218565">
              <a:defRPr/>
            </a:pPr>
            <a:r>
              <a:rPr lang="en-US" altLang="zh-CN" sz="3600" dirty="0">
                <a:solidFill>
                  <a:prstClr val="white"/>
                </a:solidFill>
                <a:latin typeface="Calibri" panose="020F0502020204030204"/>
                <a:ea typeface="Arial Unicode MS" panose="020B0604020202020204" pitchFamily="34" charset="-122"/>
                <a:cs typeface="Arial Unicode MS" panose="020B0604020202020204" pitchFamily="34" charset="-122"/>
              </a:rPr>
              <a:t>4</a:t>
            </a:r>
            <a:endParaRPr lang="zh-CN" altLang="en-US" sz="3600" dirty="0">
              <a:solidFill>
                <a:prstClr val="white"/>
              </a:solidFill>
              <a:latin typeface="Calibri" panose="020F0502020204030204"/>
              <a:ea typeface="Arial Unicode MS" panose="020B0604020202020204" pitchFamily="34" charset="-122"/>
              <a:cs typeface="Arial Unicode MS" panose="020B0604020202020204" pitchFamily="34" charset="-122"/>
            </a:endParaRPr>
          </a:p>
        </p:txBody>
      </p:sp>
      <p:grpSp>
        <p:nvGrpSpPr>
          <p:cNvPr id="18" name="组合 17"/>
          <p:cNvGrpSpPr/>
          <p:nvPr/>
        </p:nvGrpSpPr>
        <p:grpSpPr>
          <a:xfrm>
            <a:off x="5512644" y="3565208"/>
            <a:ext cx="3410896" cy="511238"/>
            <a:chOff x="6339097" y="1573726"/>
            <a:chExt cx="3744416" cy="511504"/>
          </a:xfrm>
        </p:grpSpPr>
        <p:sp>
          <p:nvSpPr>
            <p:cNvPr id="19" name="圆角矩形 18"/>
            <p:cNvSpPr/>
            <p:nvPr/>
          </p:nvSpPr>
          <p:spPr>
            <a:xfrm>
              <a:off x="6339097" y="1573726"/>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897" tIns="60948" rIns="121897" bIns="60948" anchor="ctr"/>
            <a:lstStyle/>
            <a:p>
              <a:pPr algn="ctr" defTabSz="1218565">
                <a:defRPr/>
              </a:pPr>
              <a:endParaRPr lang="zh-CN" altLang="en-US" sz="3600" dirty="0">
                <a:solidFill>
                  <a:prstClr val="white"/>
                </a:solidFill>
                <a:latin typeface="Calibri" panose="020F0502020204030204"/>
                <a:ea typeface="Arial Unicode MS" panose="020B0604020202020204" pitchFamily="34" charset="-122"/>
                <a:cs typeface="Arial Unicode MS" panose="020B0604020202020204" pitchFamily="34" charset="-122"/>
              </a:endParaRPr>
            </a:p>
          </p:txBody>
        </p:sp>
        <p:sp>
          <p:nvSpPr>
            <p:cNvPr id="21" name="矩形 20"/>
            <p:cNvSpPr/>
            <p:nvPr/>
          </p:nvSpPr>
          <p:spPr>
            <a:xfrm>
              <a:off x="6491851" y="1614014"/>
              <a:ext cx="3496276" cy="431087"/>
            </a:xfrm>
            <a:prstGeom prst="rect">
              <a:avLst/>
            </a:prstGeom>
          </p:spPr>
          <p:txBody>
            <a:bodyPr wrap="square" lIns="121897" tIns="60948" rIns="121897" bIns="60948">
              <a:spAutoFit/>
            </a:bodyPr>
            <a:lstStyle/>
            <a:p>
              <a:pPr defTabSz="1218565">
                <a:defRPr/>
              </a:pPr>
              <a:r>
                <a:rPr lang="en-US" altLang="zh-CN" sz="2000" b="1" kern="100" dirty="0">
                  <a:solidFill>
                    <a:prstClr val="white"/>
                  </a:solidFill>
                  <a:latin typeface="微软雅黑" panose="020B0503020204020204" pitchFamily="34" charset="-122"/>
                  <a:ea typeface="微软雅黑" panose="020B0503020204020204" pitchFamily="34" charset="-122"/>
                  <a:cs typeface="Times New Roman" panose="02020603050405020304" pitchFamily="18" charset="0"/>
                </a:rPr>
                <a:t>EM</a:t>
              </a:r>
              <a:r>
                <a:rPr lang="zh-CN" altLang="en-US" sz="2000" b="1" kern="100" dirty="0">
                  <a:solidFill>
                    <a:prstClr val="white"/>
                  </a:solidFill>
                  <a:latin typeface="微软雅黑" panose="020B0503020204020204" pitchFamily="34" charset="-122"/>
                  <a:ea typeface="微软雅黑" panose="020B0503020204020204" pitchFamily="34" charset="-122"/>
                  <a:cs typeface="Times New Roman" panose="02020603050405020304" pitchFamily="18" charset="0"/>
                </a:rPr>
                <a:t>算法与高斯混合聚类</a:t>
              </a:r>
              <a:endParaRPr lang="zh-CN" altLang="zh-CN" sz="2000" b="1" kern="100" dirty="0">
                <a:solidFill>
                  <a:prstClr val="white"/>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22" name="圆角矩形 21"/>
          <p:cNvSpPr/>
          <p:nvPr/>
        </p:nvSpPr>
        <p:spPr>
          <a:xfrm>
            <a:off x="4705549" y="4401226"/>
            <a:ext cx="525109" cy="511238"/>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829" tIns="60914" rIns="121829" bIns="60914" anchor="ctr"/>
          <a:lstStyle/>
          <a:p>
            <a:pPr algn="ctr" defTabSz="1218565">
              <a:defRPr/>
            </a:pPr>
            <a:r>
              <a:rPr lang="en-US" altLang="zh-CN" sz="3600" dirty="0">
                <a:solidFill>
                  <a:prstClr val="white"/>
                </a:solidFill>
                <a:latin typeface="Calibri" panose="020F0502020204030204"/>
                <a:ea typeface="Arial Unicode MS" panose="020B0604020202020204" pitchFamily="34" charset="-122"/>
                <a:cs typeface="Arial Unicode MS" panose="020B0604020202020204" pitchFamily="34" charset="-122"/>
              </a:rPr>
              <a:t>5</a:t>
            </a:r>
            <a:endParaRPr lang="zh-CN" altLang="en-US" sz="3600" dirty="0">
              <a:solidFill>
                <a:prstClr val="white"/>
              </a:solidFill>
              <a:latin typeface="Calibri" panose="020F0502020204030204"/>
              <a:ea typeface="Arial Unicode MS" panose="020B0604020202020204" pitchFamily="34" charset="-122"/>
              <a:cs typeface="Arial Unicode MS" panose="020B0604020202020204" pitchFamily="34" charset="-122"/>
            </a:endParaRPr>
          </a:p>
        </p:txBody>
      </p:sp>
      <p:grpSp>
        <p:nvGrpSpPr>
          <p:cNvPr id="23" name="组合 22"/>
          <p:cNvGrpSpPr/>
          <p:nvPr/>
        </p:nvGrpSpPr>
        <p:grpSpPr>
          <a:xfrm>
            <a:off x="5494742" y="4401226"/>
            <a:ext cx="3410896" cy="511238"/>
            <a:chOff x="6315199" y="2410178"/>
            <a:chExt cx="3744416" cy="511504"/>
          </a:xfrm>
        </p:grpSpPr>
        <p:sp>
          <p:nvSpPr>
            <p:cNvPr id="24" name="圆角矩形 23"/>
            <p:cNvSpPr/>
            <p:nvPr/>
          </p:nvSpPr>
          <p:spPr>
            <a:xfrm>
              <a:off x="6315199" y="2410178"/>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897" tIns="60948" rIns="121897" bIns="60948" anchor="ctr"/>
            <a:lstStyle/>
            <a:p>
              <a:pPr algn="ctr" defTabSz="1218565">
                <a:defRPr/>
              </a:pPr>
              <a:endParaRPr lang="zh-CN" altLang="en-US" sz="3600" dirty="0">
                <a:solidFill>
                  <a:prstClr val="white"/>
                </a:solidFill>
                <a:latin typeface="Calibri" panose="020F0502020204030204"/>
                <a:ea typeface="Arial Unicode MS" panose="020B0604020202020204" pitchFamily="34" charset="-122"/>
                <a:cs typeface="Arial Unicode MS" panose="020B0604020202020204" pitchFamily="34" charset="-122"/>
              </a:endParaRPr>
            </a:p>
          </p:txBody>
        </p:sp>
        <p:sp>
          <p:nvSpPr>
            <p:cNvPr id="25" name="矩形 24"/>
            <p:cNvSpPr/>
            <p:nvPr/>
          </p:nvSpPr>
          <p:spPr>
            <a:xfrm>
              <a:off x="6486706" y="2450466"/>
              <a:ext cx="3496276" cy="430928"/>
            </a:xfrm>
            <a:prstGeom prst="rect">
              <a:avLst/>
            </a:prstGeom>
          </p:spPr>
          <p:txBody>
            <a:bodyPr wrap="square" lIns="121897" tIns="60948" rIns="121897" bIns="60948">
              <a:spAutoFit/>
            </a:bodyPr>
            <a:lstStyle/>
            <a:p>
              <a:pPr defTabSz="1218565">
                <a:defRPr/>
              </a:pPr>
              <a:r>
                <a:rPr lang="zh-CN" altLang="en-US" sz="2000" b="1" kern="100" dirty="0">
                  <a:solidFill>
                    <a:prstClr val="white"/>
                  </a:solidFill>
                  <a:latin typeface="微软雅黑" panose="020B0503020204020204" pitchFamily="34" charset="-122"/>
                  <a:ea typeface="微软雅黑" panose="020B0503020204020204" pitchFamily="34" charset="-122"/>
                  <a:cs typeface="Times New Roman" panose="02020603050405020304" pitchFamily="18" charset="0"/>
                </a:rPr>
                <a:t>隐马尔可夫模型</a:t>
              </a:r>
              <a:endParaRPr lang="zh-CN" altLang="zh-CN" sz="2000" b="1" kern="100" dirty="0">
                <a:solidFill>
                  <a:prstClr val="white"/>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26" name="圆角矩形 25"/>
          <p:cNvSpPr/>
          <p:nvPr/>
        </p:nvSpPr>
        <p:spPr>
          <a:xfrm>
            <a:off x="4705549" y="5286618"/>
            <a:ext cx="525109" cy="511238"/>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829" tIns="60914" rIns="121829" bIns="60914" anchor="ctr"/>
          <a:lstStyle/>
          <a:p>
            <a:pPr algn="ctr" defTabSz="1218565">
              <a:defRPr/>
            </a:pPr>
            <a:r>
              <a:rPr lang="en-US" altLang="zh-CN" sz="3600" dirty="0">
                <a:solidFill>
                  <a:prstClr val="white"/>
                </a:solidFill>
                <a:latin typeface="Calibri" panose="020F0502020204030204"/>
                <a:ea typeface="Arial Unicode MS" panose="020B0604020202020204" pitchFamily="34" charset="-122"/>
                <a:cs typeface="Arial Unicode MS" panose="020B0604020202020204" pitchFamily="34" charset="-122"/>
              </a:rPr>
              <a:t>6</a:t>
            </a:r>
            <a:endParaRPr lang="zh-CN" altLang="en-US" sz="3600" dirty="0">
              <a:solidFill>
                <a:prstClr val="white"/>
              </a:solidFill>
              <a:latin typeface="Calibri" panose="020F0502020204030204"/>
              <a:ea typeface="Arial Unicode MS" panose="020B0604020202020204" pitchFamily="34" charset="-122"/>
              <a:cs typeface="Arial Unicode MS" panose="020B0604020202020204" pitchFamily="34" charset="-122"/>
            </a:endParaRPr>
          </a:p>
        </p:txBody>
      </p:sp>
      <p:grpSp>
        <p:nvGrpSpPr>
          <p:cNvPr id="27" name="组合 26"/>
          <p:cNvGrpSpPr/>
          <p:nvPr/>
        </p:nvGrpSpPr>
        <p:grpSpPr>
          <a:xfrm>
            <a:off x="5512644" y="5286616"/>
            <a:ext cx="3410896" cy="511238"/>
            <a:chOff x="6339097" y="3296031"/>
            <a:chExt cx="3744416" cy="511504"/>
          </a:xfrm>
        </p:grpSpPr>
        <p:sp>
          <p:nvSpPr>
            <p:cNvPr id="28" name="圆角矩形 27"/>
            <p:cNvSpPr/>
            <p:nvPr/>
          </p:nvSpPr>
          <p:spPr>
            <a:xfrm>
              <a:off x="6339097" y="3296031"/>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897" tIns="60948" rIns="121897" bIns="60948" anchor="ctr"/>
            <a:lstStyle/>
            <a:p>
              <a:pPr algn="ctr" defTabSz="1218565">
                <a:defRPr/>
              </a:pPr>
              <a:endParaRPr lang="zh-CN" altLang="en-US" sz="3600" dirty="0">
                <a:solidFill>
                  <a:prstClr val="white"/>
                </a:solidFill>
                <a:latin typeface="Calibri" panose="020F0502020204030204"/>
                <a:ea typeface="Arial Unicode MS" panose="020B0604020202020204" pitchFamily="34" charset="-122"/>
                <a:cs typeface="Arial Unicode MS" panose="020B0604020202020204" pitchFamily="34" charset="-122"/>
              </a:endParaRPr>
            </a:p>
          </p:txBody>
        </p:sp>
        <p:sp>
          <p:nvSpPr>
            <p:cNvPr id="29" name="矩形 28"/>
            <p:cNvSpPr/>
            <p:nvPr/>
          </p:nvSpPr>
          <p:spPr>
            <a:xfrm>
              <a:off x="6491850" y="3336319"/>
              <a:ext cx="3496276" cy="431087"/>
            </a:xfrm>
            <a:prstGeom prst="rect">
              <a:avLst/>
            </a:prstGeom>
          </p:spPr>
          <p:txBody>
            <a:bodyPr wrap="square" lIns="121897" tIns="60948" rIns="121897" bIns="60948">
              <a:spAutoFit/>
            </a:bodyPr>
            <a:lstStyle/>
            <a:p>
              <a:pPr defTabSz="1218565">
                <a:defRPr/>
              </a:pPr>
              <a:r>
                <a:rPr lang="zh-CN" altLang="en-US" sz="2000" b="1" kern="100" dirty="0">
                  <a:solidFill>
                    <a:prstClr val="white"/>
                  </a:solidFill>
                  <a:latin typeface="微软雅黑" panose="020B0503020204020204" pitchFamily="34" charset="-122"/>
                  <a:ea typeface="微软雅黑" panose="020B0503020204020204" pitchFamily="34" charset="-122"/>
                  <a:cs typeface="Times New Roman" panose="02020603050405020304" pitchFamily="18" charset="0"/>
                </a:rPr>
                <a:t>条件随机场模型</a:t>
              </a:r>
              <a:endParaRPr lang="zh-CN" altLang="zh-CN" sz="2000" b="1" kern="100" dirty="0">
                <a:solidFill>
                  <a:prstClr val="white"/>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withEffect">
                                  <p:stCondLst>
                                    <p:cond delay="0"/>
                                  </p:stCondLst>
                                  <p:childTnLst>
                                    <p:set>
                                      <p:cBhvr>
                                        <p:cTn id="6" dur="1" fill="hold">
                                          <p:stCondLst>
                                            <p:cond delay="0"/>
                                          </p:stCondLst>
                                        </p:cTn>
                                        <p:tgtEl>
                                          <p:spTgt spid="88"/>
                                        </p:tgtEl>
                                        <p:attrNameLst>
                                          <p:attrName>style.visibility</p:attrName>
                                        </p:attrNameLst>
                                      </p:cBhvr>
                                      <p:to>
                                        <p:strVal val="visible"/>
                                      </p:to>
                                    </p:set>
                                    <p:animEffect transition="in" filter="wipe(down)">
                                      <p:cBhvr>
                                        <p:cTn id="7" dur="580">
                                          <p:stCondLst>
                                            <p:cond delay="0"/>
                                          </p:stCondLst>
                                        </p:cTn>
                                        <p:tgtEl>
                                          <p:spTgt spid="88"/>
                                        </p:tgtEl>
                                      </p:cBhvr>
                                    </p:animEffect>
                                    <p:anim calcmode="lin" valueType="num">
                                      <p:cBhvr>
                                        <p:cTn id="8" dur="1822" tmFilter="0,0; 0.14,0.36; 0.43,0.73; 0.71,0.91; 1.0,1.0">
                                          <p:stCondLst>
                                            <p:cond delay="0"/>
                                          </p:stCondLst>
                                        </p:cTn>
                                        <p:tgtEl>
                                          <p:spTgt spid="88"/>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88"/>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88"/>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88"/>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88"/>
                                        </p:tgtEl>
                                        <p:attrNameLst>
                                          <p:attrName>ppt_y</p:attrName>
                                        </p:attrNameLst>
                                      </p:cBhvr>
                                      <p:tavLst>
                                        <p:tav tm="0" fmla="#ppt_y-sin(pi*$)/81">
                                          <p:val>
                                            <p:fltVal val="0"/>
                                          </p:val>
                                        </p:tav>
                                        <p:tav tm="100000">
                                          <p:val>
                                            <p:fltVal val="1"/>
                                          </p:val>
                                        </p:tav>
                                      </p:tavLst>
                                    </p:anim>
                                    <p:animScale>
                                      <p:cBhvr>
                                        <p:cTn id="13" dur="26">
                                          <p:stCondLst>
                                            <p:cond delay="650"/>
                                          </p:stCondLst>
                                        </p:cTn>
                                        <p:tgtEl>
                                          <p:spTgt spid="88"/>
                                        </p:tgtEl>
                                      </p:cBhvr>
                                      <p:to x="100000" y="60000"/>
                                    </p:animScale>
                                    <p:animScale>
                                      <p:cBhvr>
                                        <p:cTn id="14" dur="166" decel="50000">
                                          <p:stCondLst>
                                            <p:cond delay="676"/>
                                          </p:stCondLst>
                                        </p:cTn>
                                        <p:tgtEl>
                                          <p:spTgt spid="88"/>
                                        </p:tgtEl>
                                      </p:cBhvr>
                                      <p:to x="100000" y="100000"/>
                                    </p:animScale>
                                    <p:animScale>
                                      <p:cBhvr>
                                        <p:cTn id="15" dur="26">
                                          <p:stCondLst>
                                            <p:cond delay="1312"/>
                                          </p:stCondLst>
                                        </p:cTn>
                                        <p:tgtEl>
                                          <p:spTgt spid="88"/>
                                        </p:tgtEl>
                                      </p:cBhvr>
                                      <p:to x="100000" y="80000"/>
                                    </p:animScale>
                                    <p:animScale>
                                      <p:cBhvr>
                                        <p:cTn id="16" dur="166" decel="50000">
                                          <p:stCondLst>
                                            <p:cond delay="1338"/>
                                          </p:stCondLst>
                                        </p:cTn>
                                        <p:tgtEl>
                                          <p:spTgt spid="88"/>
                                        </p:tgtEl>
                                      </p:cBhvr>
                                      <p:to x="100000" y="100000"/>
                                    </p:animScale>
                                    <p:animScale>
                                      <p:cBhvr>
                                        <p:cTn id="17" dur="26">
                                          <p:stCondLst>
                                            <p:cond delay="1642"/>
                                          </p:stCondLst>
                                        </p:cTn>
                                        <p:tgtEl>
                                          <p:spTgt spid="88"/>
                                        </p:tgtEl>
                                      </p:cBhvr>
                                      <p:to x="100000" y="90000"/>
                                    </p:animScale>
                                    <p:animScale>
                                      <p:cBhvr>
                                        <p:cTn id="18" dur="166" decel="50000">
                                          <p:stCondLst>
                                            <p:cond delay="1668"/>
                                          </p:stCondLst>
                                        </p:cTn>
                                        <p:tgtEl>
                                          <p:spTgt spid="88"/>
                                        </p:tgtEl>
                                      </p:cBhvr>
                                      <p:to x="100000" y="100000"/>
                                    </p:animScale>
                                    <p:animScale>
                                      <p:cBhvr>
                                        <p:cTn id="19" dur="26">
                                          <p:stCondLst>
                                            <p:cond delay="1808"/>
                                          </p:stCondLst>
                                        </p:cTn>
                                        <p:tgtEl>
                                          <p:spTgt spid="88"/>
                                        </p:tgtEl>
                                      </p:cBhvr>
                                      <p:to x="100000" y="95000"/>
                                    </p:animScale>
                                    <p:animScale>
                                      <p:cBhvr>
                                        <p:cTn id="20" dur="166" decel="50000">
                                          <p:stCondLst>
                                            <p:cond delay="1834"/>
                                          </p:stCondLst>
                                        </p:cTn>
                                        <p:tgtEl>
                                          <p:spTgt spid="88"/>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0" name="Content Placeholder 2"/>
              <p:cNvSpPr txBox="1"/>
              <p:nvPr/>
            </p:nvSpPr>
            <p:spPr>
              <a:xfrm>
                <a:off x="411481" y="681692"/>
                <a:ext cx="8330184" cy="5773971"/>
              </a:xfrm>
              <a:prstGeom prst="rect">
                <a:avLst/>
              </a:prstGeom>
            </p:spPr>
            <p:txBody>
              <a:bodyPr vert="horz" lIns="91392" tIns="45696" rIns="91392" bIns="45696"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457200">
                  <a:lnSpc>
                    <a:spcPct val="150000"/>
                  </a:lnSpc>
                  <a:buNone/>
                </a:pP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马尔可夫过程（</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Markov Process</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）是随机过程的一种，它是约束了马尔可夫性或无后效性的随机过程。</a:t>
                </a: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buNone/>
                </a:pP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设随机过程</a:t>
                </a:r>
                <a14:m>
                  <m:oMath xmlns:m="http://schemas.openxmlformats.org/officeDocument/2006/math">
                    <m:d>
                      <m:dPr>
                        <m:begChr m:val="{"/>
                        <m:endChr m:val="}"/>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m:rPr>
                            <m:sty m:val="p"/>
                          </m:rP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X</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m:rPr>
                                <m:sty m:val="p"/>
                              </m:rP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t</m:t>
                            </m:r>
                          </m:e>
                        </m:d>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m:rPr>
                            <m:sty m:val="p"/>
                          </m:rP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m:rPr>
                            <m:sty m:val="p"/>
                          </m:rP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T</m:t>
                        </m:r>
                      </m:e>
                    </m:d>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的状态空间为</a:t>
                </a:r>
                <a14:m>
                  <m:oMath xmlns:m="http://schemas.openxmlformats.org/officeDocument/2006/math">
                    <m:r>
                      <m:rPr>
                        <m:sty m:val="p"/>
                      </m:rP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I</m:t>
                    </m:r>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 ，</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𝑇</m:t>
                    </m:r>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表示时间的集合，是</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𝑡</m:t>
                    </m:r>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的变化范围。如果对时间</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𝑡</m:t>
                    </m:r>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的任意</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𝑛</m:t>
                    </m:r>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个数值</a:t>
                </a:r>
                <a14:m>
                  <m:oMath xmlns:m="http://schemas.openxmlformats.org/officeDocument/2006/math">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𝑡</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&lt;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𝑡</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&lt;…&lt;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𝑡</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𝑛</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 </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𝑛</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≥3, </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𝑡</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𝑇</m:t>
                    </m:r>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，在多个条件</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𝑋</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𝑡</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e>
                    </m:d>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𝑥</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𝑥</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𝐼</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=1,2,…,</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𝑛</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下，</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𝑋</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𝑡</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𝑛</m:t>
                            </m:r>
                          </m:sub>
                        </m:sSub>
                      </m:e>
                    </m:d>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的条件分布函数等于在单一条件</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𝑋</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𝑡</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𝑛</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ub>
                        </m:sSub>
                      </m:e>
                    </m:d>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𝑥</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𝑛</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ub>
                    </m:sSub>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下</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𝑋</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𝑡</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𝑛</m:t>
                            </m:r>
                          </m:sub>
                        </m:sSub>
                      </m:e>
                    </m:d>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的条件分布函数，即： </a:t>
                </a: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buNone/>
                </a:pPr>
                <a14:m>
                  <m:oMathPara xmlns:m="http://schemas.openxmlformats.org/officeDocument/2006/math">
                    <m:oMathParaPr>
                      <m:jc m:val="centerGroup"/>
                    </m:oMathParaPr>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𝑃</m:t>
                      </m:r>
                      <m:d>
                        <m:dPr>
                          <m:begChr m:val="{"/>
                          <m:endChr m:val="}"/>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𝑋</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𝑡</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𝑛</m:t>
                                  </m:r>
                                </m:sub>
                              </m:sSub>
                            </m:e>
                          </m:d>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𝑥</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𝑛</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𝑋</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𝑡</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ub>
                              </m:sSub>
                            </m:e>
                          </m:d>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𝑥</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𝑋</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𝑡</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sub>
                              </m:sSub>
                            </m:e>
                          </m:d>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𝑥</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𝑋</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𝑡</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𝑛</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ub>
                              </m:sSub>
                            </m:e>
                          </m:d>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𝑥</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𝑛</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ub>
                          </m:sSub>
                        </m:e>
                      </m:d>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𝑃</m:t>
                      </m:r>
                      <m:d>
                        <m:dPr>
                          <m:begChr m:val="{"/>
                          <m:endChr m:val="}"/>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𝑋</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𝑡</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𝑛</m:t>
                                  </m:r>
                                </m:sub>
                              </m:sSub>
                            </m:e>
                          </m:d>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𝑥</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𝑛</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𝑋</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𝑡</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𝑛</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ub>
                              </m:sSub>
                            </m:e>
                          </m:d>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𝑥</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𝑛</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ub>
                          </m:sSub>
                        </m:e>
                      </m:d>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𝑥</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𝑛</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𝑅</m:t>
                      </m:r>
                    </m:oMath>
                  </m:oMathPara>
                </a14:m>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buNone/>
                </a:pP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则称过程</a:t>
                </a:r>
                <a14:m>
                  <m:oMath xmlns:m="http://schemas.openxmlformats.org/officeDocument/2006/math">
                    <m:d>
                      <m:dPr>
                        <m:begChr m:val="{"/>
                        <m:endChr m:val="}"/>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𝑋</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𝑡</m:t>
                            </m:r>
                          </m:e>
                        </m:d>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𝑡</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𝑇</m:t>
                        </m:r>
                      </m:e>
                    </m:d>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具有马尔可夫性，称此过程为马尔可夫过程。</a:t>
                </a: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buNone/>
                </a:pP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p:txBody>
          </p:sp>
        </mc:Choice>
        <mc:Fallback xmlns="">
          <p:sp>
            <p:nvSpPr>
              <p:cNvPr id="20" name="Content Placeholder 2"/>
              <p:cNvSpPr txBox="1">
                <a:spLocks noRot="1" noChangeAspect="1" noMove="1" noResize="1" noEditPoints="1" noAdjustHandles="1" noChangeArrowheads="1" noChangeShapeType="1" noTextEdit="1"/>
              </p:cNvSpPr>
              <p:nvPr/>
            </p:nvSpPr>
            <p:spPr>
              <a:xfrm>
                <a:off x="411481" y="681692"/>
                <a:ext cx="8330184" cy="5773971"/>
              </a:xfrm>
              <a:prstGeom prst="rect">
                <a:avLst/>
              </a:prstGeom>
              <a:blipFill rotWithShape="1">
                <a:blip r:embed="rId3"/>
                <a:stretch>
                  <a:fillRect l="-952" r="-439" b="-634"/>
                </a:stretch>
              </a:blipFill>
            </p:spPr>
            <p:txBody>
              <a:bodyPr/>
              <a:lstStyle/>
              <a:p>
                <a:r>
                  <a:rPr lang="zh-CN" altLang="en-US">
                    <a:noFill/>
                  </a:rPr>
                  <a:t> </a:t>
                </a:r>
                <a:endParaRPr lang="zh-CN" altLang="en-US">
                  <a:noFill/>
                </a:endParaRPr>
              </a:p>
            </p:txBody>
          </p:sp>
        </mc:Fallback>
      </mc:AlternateContent>
      <p:sp>
        <p:nvSpPr>
          <p:cNvPr id="41" name="文本框 2"/>
          <p:cNvSpPr txBox="1"/>
          <p:nvPr/>
        </p:nvSpPr>
        <p:spPr>
          <a:xfrm>
            <a:off x="0" y="158473"/>
            <a:ext cx="9144000" cy="523220"/>
          </a:xfrm>
          <a:prstGeom prst="rect">
            <a:avLst/>
          </a:prstGeom>
          <a:noFill/>
        </p:spPr>
        <p:txBody>
          <a:bodyPr wrap="square" rtlCol="0">
            <a:spAutoFit/>
          </a:bodyPr>
          <a:lstStyle/>
          <a:p>
            <a:pPr algn="ctr" defTabSz="1218565"/>
            <a:r>
              <a:rPr lang="en-US" altLang="zh-CN" sz="2800" b="1" dirty="0">
                <a:solidFill>
                  <a:srgbClr val="0070C0"/>
                </a:solidFill>
                <a:latin typeface="微软雅黑" panose="020B0503020204020204" pitchFamily="34" charset="-122"/>
                <a:ea typeface="微软雅黑" panose="020B0503020204020204" pitchFamily="34" charset="-122"/>
              </a:rPr>
              <a:t>6.5.1 </a:t>
            </a:r>
            <a:r>
              <a:rPr lang="zh-CN" altLang="en-US" sz="2800" b="1" dirty="0">
                <a:solidFill>
                  <a:srgbClr val="0070C0"/>
                </a:solidFill>
                <a:latin typeface="微软雅黑" panose="020B0503020204020204" pitchFamily="34" charset="-122"/>
                <a:ea typeface="微软雅黑" panose="020B0503020204020204" pitchFamily="34" charset="-122"/>
              </a:rPr>
              <a:t>马尔可夫链</a:t>
            </a:r>
          </a:p>
        </p:txBody>
      </p:sp>
      <p:sp>
        <p:nvSpPr>
          <p:cNvPr id="4" name="灯片编号占位符 1"/>
          <p:cNvSpPr txBox="1"/>
          <p:nvPr/>
        </p:nvSpPr>
        <p:spPr>
          <a:xfrm>
            <a:off x="6791621" y="6464141"/>
            <a:ext cx="2133600" cy="273844"/>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1BEBC7A-FD02-486B-81B5-A845787C689C}" type="slidenum">
              <a:rPr lang="zh-CN" altLang="en-US" sz="1600" smtClean="0"/>
              <a:t>48</a:t>
            </a:fld>
            <a:endParaRPr lang="zh-CN" altLang="en-US" sz="1600" dirty="0"/>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5" name="Rectangle 1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7"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Tree>
  </p:cSld>
  <p:clrMapOvr>
    <a:masterClrMapping/>
  </p:clrMapOvr>
  <p:transition spd="slow">
    <p:wip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0" name="Content Placeholder 2"/>
              <p:cNvSpPr txBox="1"/>
              <p:nvPr/>
            </p:nvSpPr>
            <p:spPr>
              <a:xfrm>
                <a:off x="411481" y="681692"/>
                <a:ext cx="8330184" cy="5773971"/>
              </a:xfrm>
              <a:prstGeom prst="rect">
                <a:avLst/>
              </a:prstGeom>
            </p:spPr>
            <p:txBody>
              <a:bodyPr vert="horz" lIns="91392" tIns="45696" rIns="91392" bIns="45696"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457200">
                  <a:lnSpc>
                    <a:spcPct val="150000"/>
                  </a:lnSpc>
                  <a:buNone/>
                </a:pP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时间和状态都是离散的马尔可夫过程称为马尔可夫链，它可以看作在时间集</a:t>
                </a:r>
                <a14:m>
                  <m:oMath xmlns:m="http://schemas.openxmlformats.org/officeDocument/2006/math">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𝑇</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d>
                      <m:dPr>
                        <m:begChr m:val="{"/>
                        <m:endChr m:val="}"/>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0,1,2,…</m:t>
                        </m:r>
                      </m:e>
                    </m:d>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上对离散状态的过程相继观察的结果。设马尔可夫链的状态空间</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𝐼</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d>
                      <m:dPr>
                        <m:begChr m:val="{"/>
                        <m:endChr m:val="}"/>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𝑎</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𝑎</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e>
                    </m:d>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𝑎</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𝑅</m:t>
                    </m:r>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通常用条件分布律来表示马尔可夫链的马尔可夫性，</a:t>
                </a: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即对任意的正整数</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𝑛</m:t>
                    </m:r>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𝑟</m:t>
                    </m:r>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和</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0≤</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𝑡</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&lt;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𝑡</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&lt;…&lt;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𝑡</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𝑟</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&lt;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𝑚</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zh-CN" altLang="en-US" sz="2200" b="0" i="1" smtClean="0">
                        <a:solidFill>
                          <a:prstClr val="black">
                            <a:lumMod val="85000"/>
                            <a:lumOff val="15000"/>
                          </a:prstClr>
                        </a:solidFill>
                        <a:latin typeface="Cambria Math"/>
                        <a:ea typeface="微软雅黑" panose="020B0503020204020204" pitchFamily="34" charset="-122"/>
                        <a:cs typeface="Arial" panose="020B0604020202020204" pitchFamily="34" charset="0"/>
                      </a:rPr>
                      <m:t>且</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𝑡</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𝑚</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𝑚</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𝑛</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𝑇</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ub>
                    </m:sSub>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，有：</a:t>
                </a: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buNone/>
                </a:pPr>
                <a14:m>
                  <m:oMathPara xmlns:m="http://schemas.openxmlformats.org/officeDocument/2006/math">
                    <m:oMathParaPr>
                      <m:jc m:val="centerGroup"/>
                    </m:oMathParaPr>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𝑃</m:t>
                      </m:r>
                      <m:d>
                        <m:dPr>
                          <m:begChr m:val="{"/>
                          <m:endChr m:val="}"/>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𝑋</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𝑚</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𝑛</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𝑎</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𝑗</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𝑋</m:t>
                              </m:r>
                            </m:e>
                            <m:sub>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𝑡</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ub>
                              </m:sSub>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𝑎</m:t>
                              </m:r>
                            </m:e>
                            <m:sub>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𝑡</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ub>
                              </m:sSub>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𝑋</m:t>
                              </m:r>
                            </m:e>
                            <m:sub>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𝑡</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sub>
                              </m:sSub>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𝑎</m:t>
                              </m:r>
                            </m:e>
                            <m:sub>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𝑡</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sub>
                              </m:sSub>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𝑋</m:t>
                              </m:r>
                            </m:e>
                            <m:sub>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𝑡</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𝑟</m:t>
                                  </m:r>
                                </m:sub>
                              </m:sSub>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𝑎</m:t>
                              </m:r>
                            </m:e>
                            <m:sub>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𝑡</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𝑟</m:t>
                                  </m:r>
                                </m:sub>
                              </m:sSub>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𝑋</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𝑚</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𝑎</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e>
                      </m:d>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𝑃</m:t>
                      </m:r>
                      <m:d>
                        <m:dPr>
                          <m:begChr m:val="{"/>
                          <m:endChr m:val="}"/>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𝑋</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𝑚</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𝑛</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𝑎</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𝑗</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𝑋</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𝑚</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𝑎</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e>
                      </m:d>
                    </m:oMath>
                  </m:oMathPara>
                </a14:m>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buNone/>
                </a:pP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其中</a:t>
                </a:r>
                <a14:m>
                  <m:oMath xmlns:m="http://schemas.openxmlformats.org/officeDocument/2006/math">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𝑎</m:t>
                        </m:r>
                      </m:e>
                      <m:sub>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𝑡</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𝐼</m:t>
                    </m:r>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。称条件概率</a:t>
                </a: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buNone/>
                </a:pPr>
                <a14:m>
                  <m:oMathPara xmlns:m="http://schemas.openxmlformats.org/officeDocument/2006/math">
                    <m:oMathParaPr>
                      <m:jc m:val="centerGroup"/>
                    </m:oMathParaPr>
                    <m:oMath xmlns:m="http://schemas.openxmlformats.org/officeDocument/2006/math">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𝑃</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𝑖𝑗</m:t>
                          </m:r>
                        </m:sub>
                      </m:sSub>
                      <m:d>
                        <m:dPr>
                          <m:begChr m:val="{"/>
                          <m:endChr m:val="}"/>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𝑚</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𝑚</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𝑛</m:t>
                          </m:r>
                        </m:e>
                      </m:d>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𝑃</m:t>
                      </m:r>
                      <m:d>
                        <m:dPr>
                          <m:begChr m:val="{"/>
                          <m:endChr m:val="}"/>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𝑋</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𝑚</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𝑛</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𝑎</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𝑗</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𝑋</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𝑚</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𝑎</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e>
                      </m:d>
                    </m:oMath>
                  </m:oMathPara>
                </a14:m>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buNone/>
                </a:pP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为马氏链在时刻</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𝑚</m:t>
                    </m:r>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处于状态</a:t>
                </a:r>
                <a14:m>
                  <m:oMath xmlns:m="http://schemas.openxmlformats.org/officeDocument/2006/math">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𝑎</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条件下，在时刻</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𝑚</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𝑛</m:t>
                    </m:r>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转移到状态</a:t>
                </a:r>
                <a14:m>
                  <m:oMath xmlns:m="http://schemas.openxmlformats.org/officeDocument/2006/math">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𝑎</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𝑗</m:t>
                        </m:r>
                      </m:sub>
                    </m:sSub>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的转移概率。</a:t>
                </a: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buNone/>
                </a:pP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p:txBody>
          </p:sp>
        </mc:Choice>
        <mc:Fallback xmlns="">
          <p:sp>
            <p:nvSpPr>
              <p:cNvPr id="20" name="Content Placeholder 2"/>
              <p:cNvSpPr txBox="1">
                <a:spLocks noRot="1" noChangeAspect="1" noMove="1" noResize="1" noEditPoints="1" noAdjustHandles="1" noChangeArrowheads="1" noChangeShapeType="1" noTextEdit="1"/>
              </p:cNvSpPr>
              <p:nvPr/>
            </p:nvSpPr>
            <p:spPr>
              <a:xfrm>
                <a:off x="411481" y="681692"/>
                <a:ext cx="8330184" cy="5773971"/>
              </a:xfrm>
              <a:prstGeom prst="rect">
                <a:avLst/>
              </a:prstGeom>
              <a:blipFill rotWithShape="1">
                <a:blip r:embed="rId3"/>
                <a:stretch>
                  <a:fillRect l="-952" r="-4319" b="-6230"/>
                </a:stretch>
              </a:blipFill>
            </p:spPr>
            <p:txBody>
              <a:bodyPr/>
              <a:lstStyle/>
              <a:p>
                <a:r>
                  <a:rPr lang="zh-CN" altLang="en-US">
                    <a:noFill/>
                  </a:rPr>
                  <a:t> </a:t>
                </a:r>
                <a:endParaRPr lang="zh-CN" altLang="en-US">
                  <a:noFill/>
                </a:endParaRPr>
              </a:p>
            </p:txBody>
          </p:sp>
        </mc:Fallback>
      </mc:AlternateContent>
      <p:sp>
        <p:nvSpPr>
          <p:cNvPr id="41" name="文本框 2"/>
          <p:cNvSpPr txBox="1"/>
          <p:nvPr/>
        </p:nvSpPr>
        <p:spPr>
          <a:xfrm>
            <a:off x="0" y="158473"/>
            <a:ext cx="9144000" cy="523220"/>
          </a:xfrm>
          <a:prstGeom prst="rect">
            <a:avLst/>
          </a:prstGeom>
          <a:noFill/>
        </p:spPr>
        <p:txBody>
          <a:bodyPr wrap="square" rtlCol="0">
            <a:spAutoFit/>
          </a:bodyPr>
          <a:lstStyle/>
          <a:p>
            <a:pPr algn="ctr" defTabSz="1218565"/>
            <a:r>
              <a:rPr lang="en-US" altLang="zh-CN" sz="2800" b="1" dirty="0">
                <a:solidFill>
                  <a:srgbClr val="0070C0"/>
                </a:solidFill>
                <a:latin typeface="微软雅黑" panose="020B0503020204020204" pitchFamily="34" charset="-122"/>
                <a:ea typeface="微软雅黑" panose="020B0503020204020204" pitchFamily="34" charset="-122"/>
              </a:rPr>
              <a:t>6.5.1 </a:t>
            </a:r>
            <a:r>
              <a:rPr lang="zh-CN" altLang="en-US" sz="2800" b="1" dirty="0">
                <a:solidFill>
                  <a:srgbClr val="0070C0"/>
                </a:solidFill>
                <a:latin typeface="微软雅黑" panose="020B0503020204020204" pitchFamily="34" charset="-122"/>
                <a:ea typeface="微软雅黑" panose="020B0503020204020204" pitchFamily="34" charset="-122"/>
              </a:rPr>
              <a:t>马尔可夫链</a:t>
            </a:r>
          </a:p>
        </p:txBody>
      </p:sp>
      <p:sp>
        <p:nvSpPr>
          <p:cNvPr id="4" name="灯片编号占位符 1"/>
          <p:cNvSpPr txBox="1"/>
          <p:nvPr/>
        </p:nvSpPr>
        <p:spPr>
          <a:xfrm>
            <a:off x="6791621" y="6464141"/>
            <a:ext cx="2133600" cy="273844"/>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1BEBC7A-FD02-486B-81B5-A845787C689C}" type="slidenum">
              <a:rPr lang="zh-CN" altLang="en-US" sz="1600" smtClean="0"/>
              <a:t>49</a:t>
            </a:fld>
            <a:endParaRPr lang="zh-CN" altLang="en-US" sz="1600" dirty="0"/>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5" name="Rectangle 1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7"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Tree>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0" name="Content Placeholder 2"/>
              <p:cNvSpPr txBox="1"/>
              <p:nvPr/>
            </p:nvSpPr>
            <p:spPr>
              <a:xfrm>
                <a:off x="411481" y="681693"/>
                <a:ext cx="8330184" cy="5773971"/>
              </a:xfrm>
              <a:prstGeom prst="rect">
                <a:avLst/>
              </a:prstGeom>
            </p:spPr>
            <p:txBody>
              <a:bodyPr vert="horz" lIns="91392" tIns="45696" rIns="91392" bIns="45696"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457200">
                  <a:lnSpc>
                    <a:spcPct val="200000"/>
                  </a:lnSpc>
                  <a:spcBef>
                    <a:spcPts val="0"/>
                  </a:spcBef>
                  <a:buNone/>
                </a:pP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在概率模型中，用条件概率分布函数</a:t>
                </a:r>
                <a14:m>
                  <m:oMath xmlns:m="http://schemas.openxmlformats.org/officeDocument/2006/math">
                    <m:acc>
                      <m:accPr>
                        <m:chr m:val="̂"/>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acc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𝑃</m:t>
                        </m:r>
                      </m:e>
                    </m:acc>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𝑌</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𝑋</m:t>
                        </m:r>
                      </m:e>
                    </m:d>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来描述分类任务中输入到输出的概率映射关系。在预测时，对测试样本</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，模型计算所有条件概率</a:t>
                </a:r>
                <a14:m>
                  <m:oMath xmlns:m="http://schemas.openxmlformats.org/officeDocument/2006/math">
                    <m:acc>
                      <m:accPr>
                        <m:chr m:val="̂"/>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acc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𝑃</m:t>
                        </m:r>
                      </m:e>
                    </m:acc>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𝑦</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d>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，并</a:t>
                </a:r>
                <a:r>
                  <a:rPr lang="zh-CN" altLang="zh-CN" sz="2200" dirty="0">
                    <a:solidFill>
                      <a:srgbClr val="C00000"/>
                    </a:solidFill>
                    <a:latin typeface="Arial" panose="020B0604020202020204" pitchFamily="34" charset="0"/>
                    <a:ea typeface="微软雅黑" panose="020B0503020204020204" pitchFamily="34" charset="-122"/>
                    <a:cs typeface="Arial" panose="020B0604020202020204" pitchFamily="34" charset="0"/>
                  </a:rPr>
                  <a:t>取最大的条件概率对应的</a:t>
                </a:r>
                <a14:m>
                  <m:oMath xmlns:m="http://schemas.openxmlformats.org/officeDocument/2006/math">
                    <m:r>
                      <a:rPr lang="en-US" altLang="zh-CN" sz="2200">
                        <a:solidFill>
                          <a:srgbClr val="C00000"/>
                        </a:solidFill>
                        <a:latin typeface="Cambria Math"/>
                        <a:ea typeface="微软雅黑" panose="020B0503020204020204" pitchFamily="34" charset="-122"/>
                        <a:cs typeface="Arial" panose="020B0604020202020204" pitchFamily="34" charset="0"/>
                      </a:rPr>
                      <m:t>𝑦</m:t>
                    </m:r>
                  </m:oMath>
                </a14:m>
                <a:r>
                  <a:rPr lang="zh-CN" altLang="zh-CN" sz="2200" dirty="0">
                    <a:solidFill>
                      <a:srgbClr val="C00000"/>
                    </a:solidFill>
                    <a:latin typeface="Arial" panose="020B0604020202020204" pitchFamily="34" charset="0"/>
                    <a:ea typeface="微软雅黑" panose="020B0503020204020204" pitchFamily="34" charset="-122"/>
                    <a:cs typeface="Arial" panose="020B0604020202020204" pitchFamily="34" charset="0"/>
                  </a:rPr>
                  <a:t>为测试样本</a:t>
                </a:r>
                <a14:m>
                  <m:oMath xmlns:m="http://schemas.openxmlformats.org/officeDocument/2006/math">
                    <m:r>
                      <a:rPr lang="en-US" altLang="zh-CN" sz="2200">
                        <a:solidFill>
                          <a:srgbClr val="C00000"/>
                        </a:solidFill>
                        <a:latin typeface="Cambria Math"/>
                        <a:ea typeface="微软雅黑" panose="020B0503020204020204" pitchFamily="34" charset="-122"/>
                        <a:cs typeface="Arial" panose="020B0604020202020204" pitchFamily="34" charset="0"/>
                      </a:rPr>
                      <m:t>𝒙</m:t>
                    </m:r>
                  </m:oMath>
                </a14:m>
                <a:r>
                  <a:rPr lang="zh-CN" altLang="zh-CN" sz="2200" dirty="0">
                    <a:solidFill>
                      <a:srgbClr val="C00000"/>
                    </a:solidFill>
                    <a:latin typeface="Arial" panose="020B0604020202020204" pitchFamily="34" charset="0"/>
                    <a:ea typeface="微软雅黑" panose="020B0503020204020204" pitchFamily="34" charset="-122"/>
                    <a:cs typeface="Arial" panose="020B0604020202020204" pitchFamily="34" charset="0"/>
                  </a:rPr>
                  <a:t>的预测标签值</a:t>
                </a:r>
                <a14:m>
                  <m:oMath xmlns:m="http://schemas.openxmlformats.org/officeDocument/2006/math">
                    <m:acc>
                      <m:accPr>
                        <m:chr m:val="̂"/>
                        <m:ctrlPr>
                          <a:rPr lang="zh-CN" altLang="zh-CN" sz="2200" i="1">
                            <a:solidFill>
                              <a:srgbClr val="C00000"/>
                            </a:solidFill>
                            <a:latin typeface="Cambria Math" panose="02040503050406030204" pitchFamily="18" charset="0"/>
                            <a:ea typeface="微软雅黑" panose="020B0503020204020204" pitchFamily="34" charset="-122"/>
                            <a:cs typeface="Arial" panose="020B0604020202020204" pitchFamily="34" charset="0"/>
                          </a:rPr>
                        </m:ctrlPr>
                      </m:accPr>
                      <m:e>
                        <m:r>
                          <a:rPr lang="en-US" altLang="zh-CN" sz="2200">
                            <a:solidFill>
                              <a:srgbClr val="C00000"/>
                            </a:solidFill>
                            <a:latin typeface="Cambria Math"/>
                            <a:ea typeface="微软雅黑" panose="020B0503020204020204" pitchFamily="34" charset="-122"/>
                            <a:cs typeface="Arial" panose="020B0604020202020204" pitchFamily="34" charset="0"/>
                          </a:rPr>
                          <m:t>𝑦</m:t>
                        </m:r>
                      </m:e>
                    </m:acc>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a:t>
                </a: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200000"/>
                  </a:lnSpc>
                  <a:spcBef>
                    <a:spcPts val="0"/>
                  </a:spcBef>
                  <a:buNone/>
                </a:pP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聚类任务的输入是无标签的样本，算法要</a:t>
                </a:r>
                <a:r>
                  <a:rPr lang="zh-CN" altLang="zh-CN" sz="2200" dirty="0">
                    <a:solidFill>
                      <a:srgbClr val="C00000"/>
                    </a:solidFill>
                    <a:latin typeface="Arial" panose="020B0604020202020204" pitchFamily="34" charset="0"/>
                    <a:ea typeface="微软雅黑" panose="020B0503020204020204" pitchFamily="34" charset="-122"/>
                    <a:cs typeface="Arial" panose="020B0604020202020204" pitchFamily="34" charset="0"/>
                  </a:rPr>
                  <a:t>自行分析样本数据的分布结构形成模型</a:t>
                </a:r>
                <a14:m>
                  <m:oMath xmlns:m="http://schemas.openxmlformats.org/officeDocument/2006/math">
                    <m:acc>
                      <m:accPr>
                        <m:chr m:val="̂"/>
                        <m:ctrlPr>
                          <a:rPr lang="zh-CN" altLang="zh-CN" sz="2200" i="1">
                            <a:solidFill>
                              <a:srgbClr val="C00000"/>
                            </a:solidFill>
                            <a:latin typeface="Cambria Math" panose="02040503050406030204" pitchFamily="18" charset="0"/>
                            <a:ea typeface="微软雅黑" panose="020B0503020204020204" pitchFamily="34" charset="-122"/>
                            <a:cs typeface="Arial" panose="020B0604020202020204" pitchFamily="34" charset="0"/>
                          </a:rPr>
                        </m:ctrlPr>
                      </m:accPr>
                      <m:e>
                        <m:r>
                          <a:rPr lang="en-US" altLang="zh-CN" sz="2200">
                            <a:solidFill>
                              <a:srgbClr val="C00000"/>
                            </a:solidFill>
                            <a:latin typeface="Cambria Math"/>
                            <a:ea typeface="微软雅黑" panose="020B0503020204020204" pitchFamily="34" charset="-122"/>
                            <a:cs typeface="Arial" panose="020B0604020202020204" pitchFamily="34" charset="0"/>
                          </a:rPr>
                          <m:t>𝑃</m:t>
                        </m:r>
                      </m:e>
                    </m:acc>
                    <m:d>
                      <m:dPr>
                        <m:ctrlPr>
                          <a:rPr lang="zh-CN" altLang="zh-CN" sz="2200" i="1">
                            <a:solidFill>
                              <a:srgbClr val="C00000"/>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srgbClr val="C00000"/>
                            </a:solidFill>
                            <a:latin typeface="Cambria Math"/>
                            <a:ea typeface="微软雅黑" panose="020B0503020204020204" pitchFamily="34" charset="-122"/>
                            <a:cs typeface="Arial" panose="020B0604020202020204" pitchFamily="34" charset="0"/>
                          </a:rPr>
                          <m:t>𝑌</m:t>
                        </m:r>
                        <m:r>
                          <a:rPr lang="en-US" altLang="zh-CN" sz="2200">
                            <a:solidFill>
                              <a:srgbClr val="C00000"/>
                            </a:solidFill>
                            <a:latin typeface="Cambria Math"/>
                            <a:ea typeface="微软雅黑" panose="020B0503020204020204" pitchFamily="34" charset="-122"/>
                            <a:cs typeface="Arial" panose="020B0604020202020204" pitchFamily="34" charset="0"/>
                          </a:rPr>
                          <m:t>|</m:t>
                        </m:r>
                        <m:r>
                          <a:rPr lang="en-US" altLang="zh-CN" sz="2200">
                            <a:solidFill>
                              <a:srgbClr val="C00000"/>
                            </a:solidFill>
                            <a:latin typeface="Cambria Math"/>
                            <a:ea typeface="微软雅黑" panose="020B0503020204020204" pitchFamily="34" charset="-122"/>
                            <a:cs typeface="Arial" panose="020B0604020202020204" pitchFamily="34" charset="0"/>
                          </a:rPr>
                          <m:t>𝑋</m:t>
                        </m:r>
                      </m:e>
                    </m:d>
                  </m:oMath>
                </a14:m>
                <a:r>
                  <a:rPr lang="zh-CN" altLang="zh-CN" sz="2200" dirty="0">
                    <a:solidFill>
                      <a:srgbClr val="C00000"/>
                    </a:solidFill>
                    <a:latin typeface="Arial" panose="020B0604020202020204" pitchFamily="34" charset="0"/>
                    <a:ea typeface="微软雅黑" panose="020B0503020204020204" pitchFamily="34" charset="-122"/>
                    <a:cs typeface="Arial" panose="020B0604020202020204" pitchFamily="34" charset="0"/>
                  </a:rPr>
                  <a:t>，并对测试样本</a:t>
                </a:r>
                <a14:m>
                  <m:oMath xmlns:m="http://schemas.openxmlformats.org/officeDocument/2006/math">
                    <m:r>
                      <a:rPr lang="en-US" altLang="zh-CN" sz="2200">
                        <a:solidFill>
                          <a:srgbClr val="C00000"/>
                        </a:solidFill>
                        <a:latin typeface="Cambria Math"/>
                        <a:ea typeface="微软雅黑" panose="020B0503020204020204" pitchFamily="34" charset="-122"/>
                        <a:cs typeface="Arial" panose="020B0604020202020204" pitchFamily="34" charset="0"/>
                      </a:rPr>
                      <m:t>𝒙</m:t>
                    </m:r>
                  </m:oMath>
                </a14:m>
                <a:r>
                  <a:rPr lang="zh-CN" altLang="zh-CN" sz="2200" dirty="0">
                    <a:solidFill>
                      <a:srgbClr val="C00000"/>
                    </a:solidFill>
                    <a:latin typeface="Arial" panose="020B0604020202020204" pitchFamily="34" charset="0"/>
                    <a:ea typeface="微软雅黑" panose="020B0503020204020204" pitchFamily="34" charset="-122"/>
                    <a:cs typeface="Arial" panose="020B0604020202020204" pitchFamily="34" charset="0"/>
                  </a:rPr>
                  <a:t>给出预测簇标签</a:t>
                </a:r>
                <a14:m>
                  <m:oMath xmlns:m="http://schemas.openxmlformats.org/officeDocument/2006/math">
                    <m:acc>
                      <m:accPr>
                        <m:chr m:val="̂"/>
                        <m:ctrlPr>
                          <a:rPr lang="zh-CN" altLang="zh-CN" sz="2200" i="1">
                            <a:solidFill>
                              <a:srgbClr val="C00000"/>
                            </a:solidFill>
                            <a:latin typeface="Cambria Math" panose="02040503050406030204" pitchFamily="18" charset="0"/>
                            <a:ea typeface="微软雅黑" panose="020B0503020204020204" pitchFamily="34" charset="-122"/>
                            <a:cs typeface="Arial" panose="020B0604020202020204" pitchFamily="34" charset="0"/>
                          </a:rPr>
                        </m:ctrlPr>
                      </m:accPr>
                      <m:e>
                        <m:r>
                          <m:rPr>
                            <m:sty m:val="p"/>
                          </m:rPr>
                          <a:rPr lang="en-US" altLang="zh-CN" sz="2200">
                            <a:solidFill>
                              <a:srgbClr val="C00000"/>
                            </a:solidFill>
                            <a:latin typeface="Cambria Math"/>
                            <a:ea typeface="微软雅黑" panose="020B0503020204020204" pitchFamily="34" charset="-122"/>
                            <a:cs typeface="Arial" panose="020B0604020202020204" pitchFamily="34" charset="0"/>
                          </a:rPr>
                          <m:t>y</m:t>
                        </m:r>
                      </m:e>
                    </m:acc>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。有些聚类算法的标签值个数是超参数，要由用户事先指定。有些聚类算法则可以自行确定标签值个数。</a:t>
                </a: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p:txBody>
          </p:sp>
        </mc:Choice>
        <mc:Fallback xmlns="">
          <p:sp>
            <p:nvSpPr>
              <p:cNvPr id="20" name="Content Placeholder 2"/>
              <p:cNvSpPr txBox="1">
                <a:spLocks noRot="1" noChangeAspect="1" noMove="1" noResize="1" noEditPoints="1" noAdjustHandles="1" noChangeArrowheads="1" noChangeShapeType="1" noTextEdit="1"/>
              </p:cNvSpPr>
              <p:nvPr/>
            </p:nvSpPr>
            <p:spPr>
              <a:xfrm>
                <a:off x="411481" y="681693"/>
                <a:ext cx="8330184" cy="5773971"/>
              </a:xfrm>
              <a:prstGeom prst="rect">
                <a:avLst/>
              </a:prstGeom>
              <a:blipFill rotWithShape="1">
                <a:blip r:embed="rId3"/>
                <a:stretch>
                  <a:fillRect l="-952" r="-952"/>
                </a:stretch>
              </a:blipFill>
            </p:spPr>
            <p:txBody>
              <a:bodyPr/>
              <a:lstStyle/>
              <a:p>
                <a:r>
                  <a:rPr lang="zh-CN" altLang="en-US">
                    <a:noFill/>
                  </a:rPr>
                  <a:t> </a:t>
                </a:r>
              </a:p>
            </p:txBody>
          </p:sp>
        </mc:Fallback>
      </mc:AlternateContent>
      <p:sp>
        <p:nvSpPr>
          <p:cNvPr id="41" name="文本框 2"/>
          <p:cNvSpPr txBox="1"/>
          <p:nvPr/>
        </p:nvSpPr>
        <p:spPr>
          <a:xfrm>
            <a:off x="0" y="158473"/>
            <a:ext cx="9144000" cy="523220"/>
          </a:xfrm>
          <a:prstGeom prst="rect">
            <a:avLst/>
          </a:prstGeom>
          <a:noFill/>
        </p:spPr>
        <p:txBody>
          <a:bodyPr wrap="square" rtlCol="0">
            <a:spAutoFit/>
          </a:bodyPr>
          <a:lstStyle/>
          <a:p>
            <a:pPr algn="ctr" defTabSz="1218565"/>
            <a:r>
              <a:rPr lang="en-US" altLang="zh-CN" sz="2800" b="1" dirty="0">
                <a:solidFill>
                  <a:srgbClr val="0070C0"/>
                </a:solidFill>
                <a:latin typeface="微软雅黑" panose="020B0503020204020204" pitchFamily="34" charset="-122"/>
                <a:ea typeface="微软雅黑" panose="020B0503020204020204" pitchFamily="34" charset="-122"/>
              </a:rPr>
              <a:t>6.1.1 </a:t>
            </a:r>
            <a:r>
              <a:rPr lang="zh-CN" altLang="en-US" sz="2800" b="1" dirty="0">
                <a:solidFill>
                  <a:srgbClr val="0070C0"/>
                </a:solidFill>
                <a:latin typeface="微软雅黑" panose="020B0503020204020204" pitchFamily="34" charset="-122"/>
                <a:ea typeface="微软雅黑" panose="020B0503020204020204" pitchFamily="34" charset="-122"/>
              </a:rPr>
              <a:t>分类、标注和聚类任务的概率模型</a:t>
            </a:r>
          </a:p>
        </p:txBody>
      </p:sp>
      <p:sp>
        <p:nvSpPr>
          <p:cNvPr id="4" name="灯片编号占位符 1"/>
          <p:cNvSpPr txBox="1"/>
          <p:nvPr/>
        </p:nvSpPr>
        <p:spPr>
          <a:xfrm>
            <a:off x="6791621" y="6464141"/>
            <a:ext cx="2133600" cy="273844"/>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1BEBC7A-FD02-486B-81B5-A845787C689C}" type="slidenum">
              <a:rPr lang="zh-CN" altLang="en-US" sz="1600" smtClean="0"/>
              <a:t>5</a:t>
            </a:fld>
            <a:endParaRPr lang="zh-CN" altLang="en-US" sz="1600" dirty="0"/>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5" name="Rectangle 1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7"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Tree>
  </p:cSld>
  <p:clrMapOvr>
    <a:masterClrMapping/>
  </p:clrMapOvr>
  <p:transition spd="slow">
    <p:wip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0" name="Content Placeholder 2"/>
              <p:cNvSpPr txBox="1"/>
              <p:nvPr/>
            </p:nvSpPr>
            <p:spPr>
              <a:xfrm>
                <a:off x="411481" y="681692"/>
                <a:ext cx="8330184" cy="5773971"/>
              </a:xfrm>
              <a:prstGeom prst="rect">
                <a:avLst/>
              </a:prstGeom>
            </p:spPr>
            <p:txBody>
              <a:bodyPr vert="horz" lIns="91392" tIns="45696" rIns="91392" bIns="45696"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457200">
                  <a:lnSpc>
                    <a:spcPct val="150000"/>
                  </a:lnSpc>
                  <a:buNone/>
                </a:pP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当转移概率</a:t>
                </a:r>
                <a14:m>
                  <m:oMath xmlns:m="http://schemas.openxmlformats.org/officeDocument/2006/math">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𝑃</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𝑖𝑗</m:t>
                        </m:r>
                      </m:sub>
                    </m:sSub>
                    <m:d>
                      <m:dPr>
                        <m:begChr m:val="{"/>
                        <m:endChr m:val="}"/>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𝑚</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𝑚</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𝑛</m:t>
                        </m:r>
                      </m:e>
                    </m:d>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只与</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𝑗</m:t>
                    </m:r>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及时间间距</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𝑛</m:t>
                    </m:r>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有关时，即</a:t>
                </a:r>
                <a14:m>
                  <m:oMath xmlns:m="http://schemas.openxmlformats.org/officeDocument/2006/math">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𝑃</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𝑖𝑗</m:t>
                        </m:r>
                      </m:sub>
                    </m:sSub>
                    <m:d>
                      <m:dPr>
                        <m:begChr m:val="{"/>
                        <m:endChr m:val="}"/>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𝑚</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𝑚</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𝑛</m:t>
                        </m:r>
                      </m:e>
                    </m:d>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𝑃</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𝑖𝑗</m:t>
                        </m:r>
                      </m:sub>
                    </m:sSub>
                    <m:d>
                      <m:dPr>
                        <m:begChr m:val="{"/>
                        <m:endChr m:val="}"/>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𝑛</m:t>
                        </m:r>
                      </m:e>
                    </m:d>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时，称转移概率具有平稳性。同时也称此链是齐次的。</a:t>
                </a: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buNone/>
                </a:pP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在马氏链为齐次的情形下，</a:t>
                </a:r>
                <a14:m>
                  <m:oMath xmlns:m="http://schemas.openxmlformats.org/officeDocument/2006/math">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𝑝</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𝑖𝑗</m:t>
                        </m:r>
                      </m:sub>
                    </m:sSub>
                    <m:d>
                      <m:dPr>
                        <m:begChr m:val="{"/>
                        <m:endChr m:val="}"/>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𝑛</m:t>
                        </m:r>
                      </m:e>
                    </m:d>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𝑃</m:t>
                    </m:r>
                    <m:d>
                      <m:dPr>
                        <m:begChr m:val="{"/>
                        <m:endChr m:val="}"/>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𝑋</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𝑚</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𝑛</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𝑎</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𝑗</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𝑋</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𝑚</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𝑎</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e>
                    </m:d>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称为马氏链的</a:t>
                </a:r>
                <a14:m>
                  <m:oMath xmlns:m="http://schemas.openxmlformats.org/officeDocument/2006/math">
                    <m:r>
                      <m:rPr>
                        <m:sty m:val="p"/>
                      </m:rP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n</m:t>
                    </m:r>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步转移概率，一步转移概率</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记</a:t>
                </a: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为：</a:t>
                </a:r>
                <a14:m>
                  <m:oMath xmlns:m="http://schemas.openxmlformats.org/officeDocument/2006/math">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𝑎</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𝑖𝑗</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𝑝</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𝑖𝑗</m:t>
                        </m:r>
                      </m:sub>
                    </m:sSub>
                    <m:d>
                      <m:dPr>
                        <m:begChr m:val="{"/>
                        <m:endChr m:val="}"/>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e>
                    </m:d>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𝑃</m:t>
                    </m:r>
                    <m:d>
                      <m:dPr>
                        <m:begChr m:val="{"/>
                        <m:endChr m:val="}"/>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𝑋</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𝑚</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𝑎</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𝑗</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𝑋</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𝑚</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𝑎</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e>
                    </m:d>
                  </m:oMath>
                </a14:m>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a:t>
                </a: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buNone/>
                </a:pP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用</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𝑷</m:t>
                    </m:r>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表示转移概率组成的矩阵，一步转移概率矩阵</a:t>
                </a:r>
                <a14:m>
                  <m:oMath xmlns:m="http://schemas.openxmlformats.org/officeDocument/2006/math">
                    <m:r>
                      <m:rPr>
                        <m:sty m:val="p"/>
                      </m:rP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A</m:t>
                    </m:r>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定义为：</a:t>
                </a: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spcBef>
                    <a:spcPts val="0"/>
                  </a:spcBef>
                  <a:buNone/>
                </a:pPr>
                <a14:m>
                  <m:oMathPara xmlns:m="http://schemas.openxmlformats.org/officeDocument/2006/math">
                    <m:oMathParaPr>
                      <m:jc m:val="centerGroup"/>
                    </m:oMathParaPr>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𝐴</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𝑷</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e>
                      </m:d>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d>
                        <m:dPr>
                          <m:begChr m:val="["/>
                          <m:endChr m:val="]"/>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m>
                            <m:mPr>
                              <m:mcs>
                                <m:mc>
                                  <m:mcPr>
                                    <m:count m:val="3"/>
                                    <m:mcJc m:val="center"/>
                                  </m:mcPr>
                                </m:mc>
                              </m:mcs>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mPr>
                            <m:m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𝑎</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11</m:t>
                                    </m:r>
                                  </m:sub>
                                </m:sSub>
                              </m:e>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𝑎</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12</m:t>
                                    </m:r>
                                  </m:sub>
                                </m:sSub>
                              </m:e>
                              <m:e>
                                <m:m>
                                  <m:mPr>
                                    <m:mcs>
                                      <m:mc>
                                        <m:mcPr>
                                          <m:count m:val="3"/>
                                          <m:mcJc m:val="center"/>
                                        </m:mcPr>
                                      </m:mc>
                                    </m:mcs>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mPr>
                                  <m:m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e>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𝑎</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𝑗</m:t>
                                          </m:r>
                                        </m:sub>
                                      </m:sSub>
                                    </m:e>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e>
                                  </m:mr>
                                </m:m>
                              </m:e>
                            </m:mr>
                            <m:m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𝑎</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21</m:t>
                                    </m:r>
                                  </m:sub>
                                </m:sSub>
                              </m:e>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𝑎</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22</m:t>
                                    </m:r>
                                  </m:sub>
                                </m:sSub>
                              </m:e>
                              <m:e>
                                <m:m>
                                  <m:mPr>
                                    <m:mcs>
                                      <m:mc>
                                        <m:mcPr>
                                          <m:count m:val="3"/>
                                          <m:mcJc m:val="center"/>
                                        </m:mcPr>
                                      </m:mc>
                                    </m:mcs>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mPr>
                                  <m:m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e>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𝑎</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𝑗</m:t>
                                          </m:r>
                                        </m:sub>
                                      </m:sSub>
                                    </m:e>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e>
                                  </m:mr>
                                </m:m>
                              </m:e>
                            </m:mr>
                            <m:mr>
                              <m:e>
                                <m:m>
                                  <m:mPr>
                                    <m:mcs>
                                      <m:mc>
                                        <m:mcPr>
                                          <m:count m:val="1"/>
                                          <m:mcJc m:val="center"/>
                                        </m:mcPr>
                                      </m:mc>
                                    </m:mcs>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mPr>
                                  <m:m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e>
                                  </m:mr>
                                  <m:m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𝑎</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sub>
                                      </m:sSub>
                                    </m:e>
                                  </m:mr>
                                  <m:m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e>
                                  </m:mr>
                                </m:m>
                              </m:e>
                              <m:e>
                                <m:m>
                                  <m:mPr>
                                    <m:mcs>
                                      <m:mc>
                                        <m:mcPr>
                                          <m:count m:val="1"/>
                                          <m:mcJc m:val="center"/>
                                        </m:mcPr>
                                      </m:mc>
                                    </m:mcs>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mPr>
                                  <m:m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e>
                                  </m:mr>
                                  <m:m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𝑎</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sub>
                                      </m:sSub>
                                    </m:e>
                                  </m:mr>
                                  <m:m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e>
                                  </m:mr>
                                </m:m>
                              </m:e>
                              <m:e>
                                <m:m>
                                  <m:mPr>
                                    <m:mcs>
                                      <m:mc>
                                        <m:mcPr>
                                          <m:count m:val="3"/>
                                          <m:mcJc m:val="center"/>
                                        </m:mcPr>
                                      </m:mc>
                                    </m:mcs>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mPr>
                                  <m:mr>
                                    <m:e>
                                      <m:m>
                                        <m:mPr>
                                          <m:mcs>
                                            <m:mc>
                                              <m:mcPr>
                                                <m:count m:val="1"/>
                                                <m:mcJc m:val="center"/>
                                              </m:mcPr>
                                            </m:mc>
                                          </m:mcs>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mPr>
                                        <m:m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e>
                                        </m:mr>
                                        <m:m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e>
                                        </m:mr>
                                        <m:m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e>
                                        </m:mr>
                                      </m:m>
                                    </m:e>
                                    <m:e>
                                      <m:m>
                                        <m:mPr>
                                          <m:mcs>
                                            <m:mc>
                                              <m:mcPr>
                                                <m:count m:val="1"/>
                                                <m:mcJc m:val="center"/>
                                              </m:mcPr>
                                            </m:mc>
                                          </m:mcs>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mPr>
                                        <m:m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e>
                                        </m:mr>
                                        <m:m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𝑎</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𝑖𝑗</m:t>
                                                </m:r>
                                              </m:sub>
                                            </m:sSub>
                                          </m:e>
                                        </m:mr>
                                        <m:m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e>
                                        </m:mr>
                                      </m:m>
                                    </m:e>
                                    <m:e>
                                      <m:m>
                                        <m:mPr>
                                          <m:mcs>
                                            <m:mc>
                                              <m:mcPr>
                                                <m:count m:val="1"/>
                                                <m:mcJc m:val="center"/>
                                              </m:mcPr>
                                            </m:mc>
                                          </m:mcs>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mPr>
                                        <m:m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e>
                                        </m:mr>
                                        <m:m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e>
                                        </m:mr>
                                        <m:m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e>
                                        </m:mr>
                                      </m:m>
                                    </m:e>
                                  </m:mr>
                                </m:m>
                              </m:e>
                            </m:mr>
                          </m:m>
                        </m:e>
                      </m:d>
                    </m:oMath>
                  </m:oMathPara>
                </a14:m>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buNone/>
                </a:pP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p:txBody>
          </p:sp>
        </mc:Choice>
        <mc:Fallback xmlns="">
          <p:sp>
            <p:nvSpPr>
              <p:cNvPr id="20" name="Content Placeholder 2"/>
              <p:cNvSpPr txBox="1">
                <a:spLocks noRot="1" noChangeAspect="1" noMove="1" noResize="1" noEditPoints="1" noAdjustHandles="1" noChangeArrowheads="1" noChangeShapeType="1" noTextEdit="1"/>
              </p:cNvSpPr>
              <p:nvPr/>
            </p:nvSpPr>
            <p:spPr>
              <a:xfrm>
                <a:off x="411481" y="681692"/>
                <a:ext cx="8330184" cy="5773971"/>
              </a:xfrm>
              <a:prstGeom prst="rect">
                <a:avLst/>
              </a:prstGeom>
              <a:blipFill rotWithShape="1">
                <a:blip r:embed="rId3"/>
                <a:stretch>
                  <a:fillRect l="-952"/>
                </a:stretch>
              </a:blipFill>
            </p:spPr>
            <p:txBody>
              <a:bodyPr/>
              <a:lstStyle/>
              <a:p>
                <a:r>
                  <a:rPr lang="zh-CN" altLang="en-US">
                    <a:noFill/>
                  </a:rPr>
                  <a:t> </a:t>
                </a:r>
                <a:endParaRPr lang="zh-CN" altLang="en-US">
                  <a:noFill/>
                </a:endParaRPr>
              </a:p>
            </p:txBody>
          </p:sp>
        </mc:Fallback>
      </mc:AlternateContent>
      <p:sp>
        <p:nvSpPr>
          <p:cNvPr id="41" name="文本框 2"/>
          <p:cNvSpPr txBox="1"/>
          <p:nvPr/>
        </p:nvSpPr>
        <p:spPr>
          <a:xfrm>
            <a:off x="0" y="158473"/>
            <a:ext cx="9144000" cy="523220"/>
          </a:xfrm>
          <a:prstGeom prst="rect">
            <a:avLst/>
          </a:prstGeom>
          <a:noFill/>
        </p:spPr>
        <p:txBody>
          <a:bodyPr wrap="square" rtlCol="0">
            <a:spAutoFit/>
          </a:bodyPr>
          <a:lstStyle/>
          <a:p>
            <a:pPr algn="ctr" defTabSz="1218565"/>
            <a:r>
              <a:rPr lang="en-US" altLang="zh-CN" sz="2800" b="1" dirty="0">
                <a:solidFill>
                  <a:srgbClr val="0070C0"/>
                </a:solidFill>
                <a:latin typeface="微软雅黑" panose="020B0503020204020204" pitchFamily="34" charset="-122"/>
                <a:ea typeface="微软雅黑" panose="020B0503020204020204" pitchFamily="34" charset="-122"/>
              </a:rPr>
              <a:t>6.5.1 </a:t>
            </a:r>
            <a:r>
              <a:rPr lang="zh-CN" altLang="en-US" sz="2800" b="1" dirty="0">
                <a:solidFill>
                  <a:srgbClr val="0070C0"/>
                </a:solidFill>
                <a:latin typeface="微软雅黑" panose="020B0503020204020204" pitchFamily="34" charset="-122"/>
                <a:ea typeface="微软雅黑" panose="020B0503020204020204" pitchFamily="34" charset="-122"/>
              </a:rPr>
              <a:t>马尔可夫链</a:t>
            </a:r>
          </a:p>
        </p:txBody>
      </p:sp>
      <p:sp>
        <p:nvSpPr>
          <p:cNvPr id="4" name="灯片编号占位符 1"/>
          <p:cNvSpPr txBox="1"/>
          <p:nvPr/>
        </p:nvSpPr>
        <p:spPr>
          <a:xfrm>
            <a:off x="6791621" y="6464141"/>
            <a:ext cx="2133600" cy="273844"/>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1BEBC7A-FD02-486B-81B5-A845787C689C}" type="slidenum">
              <a:rPr lang="zh-CN" altLang="en-US" sz="1600" smtClean="0"/>
              <a:t>50</a:t>
            </a:fld>
            <a:endParaRPr lang="zh-CN" altLang="en-US" sz="1600" dirty="0"/>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5" name="Rectangle 1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7"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Tree>
  </p:cSld>
  <p:clrMapOvr>
    <a:masterClrMapping/>
  </p:clrMapOvr>
  <p:transition spd="slow">
    <p:wip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0" name="Content Placeholder 2"/>
              <p:cNvSpPr txBox="1"/>
              <p:nvPr/>
            </p:nvSpPr>
            <p:spPr>
              <a:xfrm>
                <a:off x="411481" y="681692"/>
                <a:ext cx="8330184" cy="5773971"/>
              </a:xfrm>
              <a:prstGeom prst="rect">
                <a:avLst/>
              </a:prstGeom>
            </p:spPr>
            <p:txBody>
              <a:bodyPr vert="horz" lIns="91392" tIns="45696" rIns="91392" bIns="45696"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Bef>
                    <a:spcPts val="0"/>
                  </a:spcBef>
                  <a:buNone/>
                </a:pPr>
                <a:r>
                  <a:rPr lang="zh-CN" altLang="en-US" sz="2400" b="1" dirty="0">
                    <a:solidFill>
                      <a:srgbClr val="0070C0"/>
                    </a:solidFill>
                    <a:latin typeface="Arial" panose="020B0604020202020204" pitchFamily="34" charset="0"/>
                    <a:ea typeface="微软雅黑" panose="020B0503020204020204" pitchFamily="34" charset="-122"/>
                    <a:cs typeface="Arial" panose="020B0604020202020204" pitchFamily="34" charset="0"/>
                  </a:rPr>
                  <a:t>示例</a:t>
                </a:r>
                <a:endParaRPr lang="en-US" altLang="zh-CN" sz="24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buNone/>
                </a:pP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假设一个盒子里装两个骰子，骰子的种类为四面和六面两种，每次随机取出一个，然后放入另外种类的一个。若盒子中有</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𝑘</m:t>
                    </m:r>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个四面骰子，则称系统处于状态</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𝑘</m:t>
                    </m:r>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，显然状态空间为</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𝐼</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d>
                      <m:dPr>
                        <m:begChr m:val="{"/>
                        <m:endChr m:val="}"/>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0,1,2</m:t>
                        </m:r>
                      </m:e>
                    </m:d>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。由抓出什么骰子只与当前盒子中的骰子情况有关，易知抓骰子的随机过程是齐次马尔可夫链。</a:t>
                </a: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spcBef>
                    <a:spcPts val="0"/>
                  </a:spcBef>
                  <a:buNone/>
                </a:pP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一步转移概率矩阵为：</a:t>
                </a:r>
                <a14:m>
                  <m:oMath xmlns:m="http://schemas.openxmlformats.org/officeDocument/2006/math">
                    <m:r>
                      <m:rPr>
                        <m:sty m:val="p"/>
                      </m:rP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A</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𝑷</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e>
                    </m:d>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d>
                      <m:dPr>
                        <m:begChr m:val="["/>
                        <m:endChr m:val="]"/>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m>
                          <m:mPr>
                            <m:mcs>
                              <m:mc>
                                <m:mcPr>
                                  <m:count m:val="3"/>
                                  <m:mcJc m:val="center"/>
                                </m:mcPr>
                              </m:mc>
                            </m:mcs>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mPr>
                          <m:m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0</m:t>
                              </m:r>
                            </m:e>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e>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0</m:t>
                              </m:r>
                            </m:e>
                          </m:mr>
                          <m:m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0.5</m:t>
                              </m:r>
                            </m:e>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0</m:t>
                              </m:r>
                            </m:e>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0.5</m:t>
                              </m:r>
                            </m:e>
                          </m:mr>
                          <m:m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0</m:t>
                              </m:r>
                            </m:e>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e>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0</m:t>
                              </m:r>
                            </m:e>
                          </m:mr>
                        </m:m>
                      </m:e>
                    </m:d>
                  </m:oMath>
                </a14:m>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buNone/>
                </a:pP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如盒子中骰子的变化状态序列为</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1</a:t>
                </a: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2</a:t>
                </a: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1</a:t>
                </a: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0</a:t>
                </a: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1</a:t>
                </a: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0</a:t>
                </a: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1</a:t>
                </a: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，则可以计算它发生的概率为：</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𝑃</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1,2,1,0,1,0,1</m:t>
                        </m:r>
                      </m:e>
                    </m:d>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m:rPr>
                            <m:sty m:val="p"/>
                          </m:rP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π</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ub>
                    </m:sSub>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𝑎</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12</m:t>
                        </m:r>
                      </m:sub>
                    </m:sSub>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𝑎</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21</m:t>
                        </m:r>
                      </m:sub>
                    </m:sSub>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𝑎</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10</m:t>
                        </m:r>
                      </m:sub>
                    </m:sSub>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𝑎</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01</m:t>
                        </m:r>
                      </m:sub>
                    </m:sSub>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𝑎</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10</m:t>
                        </m:r>
                      </m:sub>
                    </m:sSub>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𝑎</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01</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=0.5×0.5×1×0.5×1×0.5×1=0.0625</m:t>
                    </m:r>
                  </m:oMath>
                </a14:m>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buNone/>
                </a:pP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p:txBody>
          </p:sp>
        </mc:Choice>
        <mc:Fallback xmlns="">
          <p:sp>
            <p:nvSpPr>
              <p:cNvPr id="20" name="Content Placeholder 2"/>
              <p:cNvSpPr txBox="1">
                <a:spLocks noRot="1" noChangeAspect="1" noMove="1" noResize="1" noEditPoints="1" noAdjustHandles="1" noChangeArrowheads="1" noChangeShapeType="1" noTextEdit="1"/>
              </p:cNvSpPr>
              <p:nvPr/>
            </p:nvSpPr>
            <p:spPr>
              <a:xfrm>
                <a:off x="411481" y="681692"/>
                <a:ext cx="8330184" cy="5773971"/>
              </a:xfrm>
              <a:prstGeom prst="rect">
                <a:avLst/>
              </a:prstGeom>
              <a:blipFill rotWithShape="1">
                <a:blip r:embed="rId3"/>
                <a:stretch>
                  <a:fillRect l="-1171" t="-845" r="-878" b="-2534"/>
                </a:stretch>
              </a:blipFill>
            </p:spPr>
            <p:txBody>
              <a:bodyPr/>
              <a:lstStyle/>
              <a:p>
                <a:r>
                  <a:rPr lang="zh-CN" altLang="en-US">
                    <a:noFill/>
                  </a:rPr>
                  <a:t> </a:t>
                </a:r>
                <a:endParaRPr lang="zh-CN" altLang="en-US">
                  <a:noFill/>
                </a:endParaRPr>
              </a:p>
            </p:txBody>
          </p:sp>
        </mc:Fallback>
      </mc:AlternateContent>
      <p:sp>
        <p:nvSpPr>
          <p:cNvPr id="41" name="文本框 2"/>
          <p:cNvSpPr txBox="1"/>
          <p:nvPr/>
        </p:nvSpPr>
        <p:spPr>
          <a:xfrm>
            <a:off x="0" y="158473"/>
            <a:ext cx="9144000" cy="523220"/>
          </a:xfrm>
          <a:prstGeom prst="rect">
            <a:avLst/>
          </a:prstGeom>
          <a:noFill/>
        </p:spPr>
        <p:txBody>
          <a:bodyPr wrap="square" rtlCol="0">
            <a:spAutoFit/>
          </a:bodyPr>
          <a:lstStyle/>
          <a:p>
            <a:pPr algn="ctr" defTabSz="1218565"/>
            <a:r>
              <a:rPr lang="en-US" altLang="zh-CN" sz="2800" b="1" dirty="0">
                <a:solidFill>
                  <a:srgbClr val="0070C0"/>
                </a:solidFill>
                <a:latin typeface="微软雅黑" panose="020B0503020204020204" pitchFamily="34" charset="-122"/>
                <a:ea typeface="微软雅黑" panose="020B0503020204020204" pitchFamily="34" charset="-122"/>
              </a:rPr>
              <a:t>6.5.1 </a:t>
            </a:r>
            <a:r>
              <a:rPr lang="zh-CN" altLang="en-US" sz="2800" b="1" dirty="0">
                <a:solidFill>
                  <a:srgbClr val="0070C0"/>
                </a:solidFill>
                <a:latin typeface="微软雅黑" panose="020B0503020204020204" pitchFamily="34" charset="-122"/>
                <a:ea typeface="微软雅黑" panose="020B0503020204020204" pitchFamily="34" charset="-122"/>
              </a:rPr>
              <a:t>马尔可夫链</a:t>
            </a:r>
          </a:p>
        </p:txBody>
      </p:sp>
      <p:sp>
        <p:nvSpPr>
          <p:cNvPr id="4" name="灯片编号占位符 1"/>
          <p:cNvSpPr txBox="1"/>
          <p:nvPr/>
        </p:nvSpPr>
        <p:spPr>
          <a:xfrm>
            <a:off x="6791621" y="6464141"/>
            <a:ext cx="2133600" cy="273844"/>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1BEBC7A-FD02-486B-81B5-A845787C689C}" type="slidenum">
              <a:rPr lang="zh-CN" altLang="en-US" sz="1600" smtClean="0"/>
              <a:t>51</a:t>
            </a:fld>
            <a:endParaRPr lang="zh-CN" altLang="en-US" sz="1600" dirty="0"/>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5" name="Rectangle 1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7"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Tree>
  </p:cSld>
  <p:clrMapOvr>
    <a:masterClrMapping/>
  </p:clrMapOvr>
  <p:transition spd="slow">
    <p:wip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0" name="Content Placeholder 2"/>
              <p:cNvSpPr txBox="1"/>
              <p:nvPr/>
            </p:nvSpPr>
            <p:spPr>
              <a:xfrm>
                <a:off x="411481" y="681692"/>
                <a:ext cx="8330184" cy="5773971"/>
              </a:xfrm>
              <a:prstGeom prst="rect">
                <a:avLst/>
              </a:prstGeom>
            </p:spPr>
            <p:txBody>
              <a:bodyPr vert="horz" lIns="91392" tIns="45696" rIns="91392" bIns="45696"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Bef>
                    <a:spcPts val="0"/>
                  </a:spcBef>
                  <a:buNone/>
                </a:pPr>
                <a:r>
                  <a:rPr lang="zh-CN" altLang="en-US" sz="2400" b="1" dirty="0">
                    <a:solidFill>
                      <a:srgbClr val="0070C0"/>
                    </a:solidFill>
                    <a:latin typeface="Arial" panose="020B0604020202020204" pitchFamily="34" charset="0"/>
                    <a:ea typeface="微软雅黑" panose="020B0503020204020204" pitchFamily="34" charset="-122"/>
                    <a:cs typeface="Arial" panose="020B0604020202020204" pitchFamily="34" charset="0"/>
                  </a:rPr>
                  <a:t>示例</a:t>
                </a:r>
                <a:endParaRPr lang="en-US" altLang="zh-CN" sz="24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buNone/>
                </a:pPr>
                <a14:m>
                  <m:oMath xmlns:m="http://schemas.openxmlformats.org/officeDocument/2006/math">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m:rPr>
                            <m:sty m:val="p"/>
                          </m:rP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π</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𝑃</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𝑋</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0</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e>
                    </m:d>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表示初始状态为</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1</a:t>
                </a: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的概率，假设各种骰子出现的概率相等，那初始状态为</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0</a:t>
                </a: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和</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2</a:t>
                </a: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的概率为</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0.25</a:t>
                </a: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，即</a:t>
                </a:r>
                <a14:m>
                  <m:oMath xmlns:m="http://schemas.openxmlformats.org/officeDocument/2006/math">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m:rPr>
                            <m:sty m:val="p"/>
                          </m:rP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π</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0</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m:rPr>
                            <m:sty m:val="p"/>
                          </m:rP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π</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=0.25</m:t>
                    </m:r>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，为</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1</a:t>
                </a: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的概率为</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0.5</a:t>
                </a: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，即</a:t>
                </a:r>
                <a14:m>
                  <m:oMath xmlns:m="http://schemas.openxmlformats.org/officeDocument/2006/math">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m:rPr>
                            <m:sty m:val="p"/>
                          </m:rP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π</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=0.5</m:t>
                    </m:r>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。称</a:t>
                </a:r>
                <a14:m>
                  <m:oMath xmlns:m="http://schemas.openxmlformats.org/officeDocument/2006/math">
                    <m:r>
                      <m:rPr>
                        <m:sty m:val="p"/>
                      </m:rP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π</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m:rPr>
                                <m:sty m:val="p"/>
                              </m:rP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π</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0</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m:rPr>
                                <m:sty m:val="p"/>
                              </m:rP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π</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m:rPr>
                                <m:sty m:val="p"/>
                              </m:rP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π</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sub>
                        </m:sSub>
                      </m:e>
                    </m:d>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0.25,0.5,0.25</m:t>
                        </m:r>
                      </m:e>
                    </m:d>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为初始状态概率向量。</a:t>
                </a: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buNone/>
                </a:pP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马尔可夫链的概率计算，可由初始概率分布</a:t>
                </a:r>
                <a14:m>
                  <m:oMath xmlns:m="http://schemas.openxmlformats.org/officeDocument/2006/math">
                    <m:r>
                      <m:rPr>
                        <m:sty m:val="p"/>
                      </m:rP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π</m:t>
                    </m:r>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和状态转移概率分布</a:t>
                </a:r>
                <a14:m>
                  <m:oMath xmlns:m="http://schemas.openxmlformats.org/officeDocument/2006/math">
                    <m:r>
                      <m:rPr>
                        <m:sty m:val="p"/>
                      </m:rP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A</m:t>
                    </m:r>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确定。</a:t>
                </a: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buNone/>
                </a:pP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p:txBody>
          </p:sp>
        </mc:Choice>
        <mc:Fallback xmlns="">
          <p:sp>
            <p:nvSpPr>
              <p:cNvPr id="20" name="Content Placeholder 2"/>
              <p:cNvSpPr txBox="1">
                <a:spLocks noRot="1" noChangeAspect="1" noMove="1" noResize="1" noEditPoints="1" noAdjustHandles="1" noChangeArrowheads="1" noChangeShapeType="1" noTextEdit="1"/>
              </p:cNvSpPr>
              <p:nvPr/>
            </p:nvSpPr>
            <p:spPr>
              <a:xfrm>
                <a:off x="411481" y="681692"/>
                <a:ext cx="8330184" cy="5773971"/>
              </a:xfrm>
              <a:prstGeom prst="rect">
                <a:avLst/>
              </a:prstGeom>
              <a:blipFill rotWithShape="1">
                <a:blip r:embed="rId3"/>
                <a:stretch>
                  <a:fillRect l="-1171" t="-845" r="-439"/>
                </a:stretch>
              </a:blipFill>
            </p:spPr>
            <p:txBody>
              <a:bodyPr/>
              <a:lstStyle/>
              <a:p>
                <a:r>
                  <a:rPr lang="zh-CN" altLang="en-US">
                    <a:noFill/>
                  </a:rPr>
                  <a:t> </a:t>
                </a:r>
                <a:endParaRPr lang="zh-CN" altLang="en-US">
                  <a:noFill/>
                </a:endParaRPr>
              </a:p>
            </p:txBody>
          </p:sp>
        </mc:Fallback>
      </mc:AlternateContent>
      <p:sp>
        <p:nvSpPr>
          <p:cNvPr id="41" name="文本框 2"/>
          <p:cNvSpPr txBox="1"/>
          <p:nvPr/>
        </p:nvSpPr>
        <p:spPr>
          <a:xfrm>
            <a:off x="0" y="158473"/>
            <a:ext cx="9144000" cy="523220"/>
          </a:xfrm>
          <a:prstGeom prst="rect">
            <a:avLst/>
          </a:prstGeom>
          <a:noFill/>
        </p:spPr>
        <p:txBody>
          <a:bodyPr wrap="square" rtlCol="0">
            <a:spAutoFit/>
          </a:bodyPr>
          <a:lstStyle/>
          <a:p>
            <a:pPr algn="ctr" defTabSz="1218565"/>
            <a:r>
              <a:rPr lang="en-US" altLang="zh-CN" sz="2800" b="1" dirty="0">
                <a:solidFill>
                  <a:srgbClr val="0070C0"/>
                </a:solidFill>
                <a:latin typeface="微软雅黑" panose="020B0503020204020204" pitchFamily="34" charset="-122"/>
                <a:ea typeface="微软雅黑" panose="020B0503020204020204" pitchFamily="34" charset="-122"/>
              </a:rPr>
              <a:t>6.5.1 </a:t>
            </a:r>
            <a:r>
              <a:rPr lang="zh-CN" altLang="en-US" sz="2800" b="1" dirty="0">
                <a:solidFill>
                  <a:srgbClr val="0070C0"/>
                </a:solidFill>
                <a:latin typeface="微软雅黑" panose="020B0503020204020204" pitchFamily="34" charset="-122"/>
                <a:ea typeface="微软雅黑" panose="020B0503020204020204" pitchFamily="34" charset="-122"/>
              </a:rPr>
              <a:t>马尔可夫链</a:t>
            </a:r>
          </a:p>
        </p:txBody>
      </p:sp>
      <p:sp>
        <p:nvSpPr>
          <p:cNvPr id="4" name="灯片编号占位符 1"/>
          <p:cNvSpPr txBox="1"/>
          <p:nvPr/>
        </p:nvSpPr>
        <p:spPr>
          <a:xfrm>
            <a:off x="6791621" y="6464141"/>
            <a:ext cx="2133600" cy="273844"/>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1BEBC7A-FD02-486B-81B5-A845787C689C}" type="slidenum">
              <a:rPr lang="zh-CN" altLang="en-US" sz="1600" smtClean="0"/>
              <a:t>52</a:t>
            </a:fld>
            <a:endParaRPr lang="zh-CN" altLang="en-US" sz="1600" dirty="0"/>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5" name="Rectangle 1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7"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8"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pic>
        <p:nvPicPr>
          <p:cNvPr id="236559" name="Picture 1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88341" y="4153138"/>
            <a:ext cx="3905250" cy="2447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wip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Content Placeholder 2"/>
          <p:cNvSpPr txBox="1"/>
          <p:nvPr/>
        </p:nvSpPr>
        <p:spPr>
          <a:xfrm>
            <a:off x="411481" y="681692"/>
            <a:ext cx="8330184" cy="5773971"/>
          </a:xfrm>
          <a:prstGeom prst="rect">
            <a:avLst/>
          </a:prstGeom>
        </p:spPr>
        <p:txBody>
          <a:bodyPr vert="horz" lIns="91392" tIns="45696" rIns="91392" bIns="45696"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Bef>
                <a:spcPts val="0"/>
              </a:spcBef>
              <a:buNone/>
            </a:pPr>
            <a:r>
              <a:rPr lang="zh-CN" altLang="en-US" sz="2400" b="1" dirty="0">
                <a:solidFill>
                  <a:srgbClr val="0070C0"/>
                </a:solidFill>
                <a:latin typeface="Arial" panose="020B0604020202020204" pitchFamily="34" charset="0"/>
                <a:ea typeface="微软雅黑" panose="020B0503020204020204" pitchFamily="34" charset="-122"/>
                <a:cs typeface="Arial" panose="020B0604020202020204" pitchFamily="34" charset="0"/>
              </a:rPr>
              <a:t>概念</a:t>
            </a:r>
            <a:endParaRPr lang="en-US" altLang="zh-CN" sz="24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buNone/>
            </a:pP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在上小节的马尔可夫链的例子中，如果系统的状态不对分析者开放，即每一步操作后，盒子的状态隐藏了起来，也就是说马尔可夫链处于隐藏状态。但是将每一步操作后的两个骰子掷一次，并将得到的点数之和告知分析者。如，处于状态</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1</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时，掷得两个骰子的点数分别为</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3</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和</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5</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，那么告诉分析者当前状态的观测值为</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8</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。于是分析者将得到一个数字序列。</a:t>
            </a: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buNone/>
            </a:pP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buNone/>
            </a:pP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buNone/>
            </a:pP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buNone/>
            </a:pP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虚框内为隐藏的马尔可夫链，分析者只知道下面的骰子点数和。</a:t>
            </a: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buNone/>
            </a:pP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buNone/>
            </a:pP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buNone/>
            </a:pP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buNone/>
            </a:pP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buNone/>
            </a:pP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p:txBody>
      </p:sp>
      <p:sp>
        <p:nvSpPr>
          <p:cNvPr id="41" name="文本框 2"/>
          <p:cNvSpPr txBox="1"/>
          <p:nvPr/>
        </p:nvSpPr>
        <p:spPr>
          <a:xfrm>
            <a:off x="0" y="158473"/>
            <a:ext cx="9144000" cy="523220"/>
          </a:xfrm>
          <a:prstGeom prst="rect">
            <a:avLst/>
          </a:prstGeom>
          <a:noFill/>
        </p:spPr>
        <p:txBody>
          <a:bodyPr wrap="square" rtlCol="0">
            <a:spAutoFit/>
          </a:bodyPr>
          <a:lstStyle/>
          <a:p>
            <a:pPr algn="ctr" defTabSz="1218565"/>
            <a:r>
              <a:rPr lang="en-US" altLang="zh-CN" sz="2800" b="1" dirty="0">
                <a:solidFill>
                  <a:srgbClr val="0070C0"/>
                </a:solidFill>
                <a:latin typeface="微软雅黑" panose="020B0503020204020204" pitchFamily="34" charset="-122"/>
                <a:ea typeface="微软雅黑" panose="020B0503020204020204" pitchFamily="34" charset="-122"/>
              </a:rPr>
              <a:t>6.5.2 </a:t>
            </a:r>
            <a:r>
              <a:rPr lang="zh-CN" altLang="en-US" sz="2800" b="1" dirty="0">
                <a:solidFill>
                  <a:srgbClr val="0070C0"/>
                </a:solidFill>
                <a:latin typeface="微软雅黑" panose="020B0503020204020204" pitchFamily="34" charset="-122"/>
                <a:ea typeface="微软雅黑" panose="020B0503020204020204" pitchFamily="34" charset="-122"/>
              </a:rPr>
              <a:t>隐马尔可夫模型及示例</a:t>
            </a:r>
          </a:p>
        </p:txBody>
      </p:sp>
      <p:sp>
        <p:nvSpPr>
          <p:cNvPr id="4" name="灯片编号占位符 1"/>
          <p:cNvSpPr txBox="1"/>
          <p:nvPr/>
        </p:nvSpPr>
        <p:spPr>
          <a:xfrm>
            <a:off x="6791621" y="6464141"/>
            <a:ext cx="2133600" cy="273844"/>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1BEBC7A-FD02-486B-81B5-A845787C689C}" type="slidenum">
              <a:rPr lang="zh-CN" altLang="en-US" sz="1600" smtClean="0"/>
              <a:t>53</a:t>
            </a:fld>
            <a:endParaRPr lang="zh-CN" altLang="en-US" sz="1600" dirty="0"/>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5" name="Rectangle 1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7"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8"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pic>
        <p:nvPicPr>
          <p:cNvPr id="246800" name="Picture 1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084" y="4315238"/>
            <a:ext cx="8643832" cy="16084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wip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0" name="Content Placeholder 2"/>
              <p:cNvSpPr txBox="1"/>
              <p:nvPr/>
            </p:nvSpPr>
            <p:spPr>
              <a:xfrm>
                <a:off x="411481" y="681692"/>
                <a:ext cx="8330184" cy="5773971"/>
              </a:xfrm>
              <a:prstGeom prst="rect">
                <a:avLst/>
              </a:prstGeom>
            </p:spPr>
            <p:txBody>
              <a:bodyPr vert="horz" lIns="91392" tIns="45696" rIns="91392" bIns="45696"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Bef>
                    <a:spcPts val="0"/>
                  </a:spcBef>
                  <a:buNone/>
                </a:pPr>
                <a:r>
                  <a:rPr lang="zh-CN" altLang="en-US" sz="2400" b="1" dirty="0">
                    <a:solidFill>
                      <a:srgbClr val="0070C0"/>
                    </a:solidFill>
                    <a:latin typeface="Arial" panose="020B0604020202020204" pitchFamily="34" charset="0"/>
                    <a:ea typeface="微软雅黑" panose="020B0503020204020204" pitchFamily="34" charset="-122"/>
                    <a:cs typeface="Arial" panose="020B0604020202020204" pitchFamily="34" charset="0"/>
                  </a:rPr>
                  <a:t>概念</a:t>
                </a:r>
                <a:endParaRPr lang="en-US" altLang="zh-CN" sz="24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buNone/>
                </a:pP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隐马尔可夫模型描述了一个可观测的随机序列，该观测序列由一个不可观测的随机的状态序列生成，该状态序列又是由一个隐藏的马尔可夫链随机生成的。</a:t>
                </a: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buNone/>
                </a:pPr>
                <a:r>
                  <a:rPr lang="zh-CN" altLang="en-US" sz="2200" dirty="0">
                    <a:solidFill>
                      <a:srgbClr val="FF0000"/>
                    </a:solidFill>
                    <a:latin typeface="Arial" panose="020B0604020202020204" pitchFamily="34" charset="0"/>
                    <a:ea typeface="微软雅黑" panose="020B0503020204020204" pitchFamily="34" charset="-122"/>
                    <a:cs typeface="Arial" panose="020B0604020202020204" pitchFamily="34" charset="0"/>
                  </a:rPr>
                  <a:t>隐藏的马尔可夫链随机生成的状态的序列，称为状态序列</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。每个状态生成一个观测，而由此产生的观测的随机序列，称为观测序列，也称为发射序列。</a:t>
                </a: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buNone/>
                </a:pP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隐马尔可夫模型由初始概率分布</a:t>
                </a:r>
                <a14:m>
                  <m:oMath xmlns:m="http://schemas.openxmlformats.org/officeDocument/2006/math">
                    <m:r>
                      <m:rPr>
                        <m:sty m:val="p"/>
                      </m:rP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π</m:t>
                    </m:r>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、状态转移概率分布</a:t>
                </a:r>
                <a14:m>
                  <m:oMath xmlns:m="http://schemas.openxmlformats.org/officeDocument/2006/math">
                    <m:r>
                      <m:rPr>
                        <m:sty m:val="p"/>
                      </m:rP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A</m:t>
                    </m:r>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以及观测概率分布</a:t>
                </a:r>
                <a14:m>
                  <m:oMath xmlns:m="http://schemas.openxmlformats.org/officeDocument/2006/math">
                    <m:r>
                      <m:rPr>
                        <m:sty m:val="p"/>
                      </m:rP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B</m:t>
                    </m:r>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确定。</a:t>
                </a: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buNone/>
                </a:pP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buNone/>
                </a:pP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buNone/>
                </a:pP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buNone/>
                </a:pP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p:txBody>
          </p:sp>
        </mc:Choice>
        <mc:Fallback>
          <p:sp>
            <p:nvSpPr>
              <p:cNvPr id="20" name="Content Placeholder 2"/>
              <p:cNvSpPr txBox="1">
                <a:spLocks noRot="1" noChangeAspect="1" noMove="1" noResize="1" noEditPoints="1" noAdjustHandles="1" noChangeArrowheads="1" noChangeShapeType="1" noTextEdit="1"/>
              </p:cNvSpPr>
              <p:nvPr/>
            </p:nvSpPr>
            <p:spPr>
              <a:xfrm>
                <a:off x="411481" y="681692"/>
                <a:ext cx="8330184" cy="5773971"/>
              </a:xfrm>
              <a:prstGeom prst="rect">
                <a:avLst/>
              </a:prstGeom>
              <a:blipFill>
                <a:blip r:embed="rId3"/>
                <a:stretch>
                  <a:fillRect l="-1171" t="-845" r="-586"/>
                </a:stretch>
              </a:blipFill>
            </p:spPr>
            <p:txBody>
              <a:bodyPr/>
              <a:lstStyle/>
              <a:p>
                <a:r>
                  <a:rPr lang="zh-CN" altLang="en-US">
                    <a:noFill/>
                  </a:rPr>
                  <a:t> </a:t>
                </a:r>
              </a:p>
            </p:txBody>
          </p:sp>
        </mc:Fallback>
      </mc:AlternateContent>
      <p:sp>
        <p:nvSpPr>
          <p:cNvPr id="41" name="文本框 2"/>
          <p:cNvSpPr txBox="1"/>
          <p:nvPr/>
        </p:nvSpPr>
        <p:spPr>
          <a:xfrm>
            <a:off x="0" y="158473"/>
            <a:ext cx="9144000" cy="523220"/>
          </a:xfrm>
          <a:prstGeom prst="rect">
            <a:avLst/>
          </a:prstGeom>
          <a:noFill/>
        </p:spPr>
        <p:txBody>
          <a:bodyPr wrap="square" rtlCol="0">
            <a:spAutoFit/>
          </a:bodyPr>
          <a:lstStyle/>
          <a:p>
            <a:pPr algn="ctr" defTabSz="1218565"/>
            <a:r>
              <a:rPr lang="en-US" altLang="zh-CN" sz="2800" b="1" dirty="0">
                <a:solidFill>
                  <a:srgbClr val="0070C0"/>
                </a:solidFill>
                <a:latin typeface="微软雅黑" panose="020B0503020204020204" pitchFamily="34" charset="-122"/>
                <a:ea typeface="微软雅黑" panose="020B0503020204020204" pitchFamily="34" charset="-122"/>
              </a:rPr>
              <a:t>6.5.2 </a:t>
            </a:r>
            <a:r>
              <a:rPr lang="zh-CN" altLang="en-US" sz="2800" b="1" dirty="0">
                <a:solidFill>
                  <a:srgbClr val="0070C0"/>
                </a:solidFill>
                <a:latin typeface="微软雅黑" panose="020B0503020204020204" pitchFamily="34" charset="-122"/>
                <a:ea typeface="微软雅黑" panose="020B0503020204020204" pitchFamily="34" charset="-122"/>
              </a:rPr>
              <a:t>隐马尔可夫模型的概念及示例</a:t>
            </a:r>
          </a:p>
        </p:txBody>
      </p:sp>
      <p:sp>
        <p:nvSpPr>
          <p:cNvPr id="4" name="灯片编号占位符 1"/>
          <p:cNvSpPr txBox="1"/>
          <p:nvPr/>
        </p:nvSpPr>
        <p:spPr>
          <a:xfrm>
            <a:off x="6791621" y="6464141"/>
            <a:ext cx="2133600" cy="273844"/>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1BEBC7A-FD02-486B-81B5-A845787C689C}" type="slidenum">
              <a:rPr lang="zh-CN" altLang="en-US" sz="1600" smtClean="0"/>
              <a:t>54</a:t>
            </a:fld>
            <a:endParaRPr lang="zh-CN" altLang="en-US" sz="1600" dirty="0"/>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5" name="Rectangle 1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7"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8"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Tree>
  </p:cSld>
  <p:clrMapOvr>
    <a:masterClrMapping/>
  </p:clrMapOvr>
  <p:transition spd="slow">
    <p:wip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0" name="Content Placeholder 2"/>
              <p:cNvSpPr txBox="1"/>
              <p:nvPr/>
            </p:nvSpPr>
            <p:spPr>
              <a:xfrm>
                <a:off x="411481" y="681692"/>
                <a:ext cx="8330184" cy="5773971"/>
              </a:xfrm>
              <a:prstGeom prst="rect">
                <a:avLst/>
              </a:prstGeom>
            </p:spPr>
            <p:txBody>
              <a:bodyPr vert="horz" lIns="91392" tIns="45696" rIns="91392" bIns="45696"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Bef>
                    <a:spcPts val="0"/>
                  </a:spcBef>
                  <a:buNone/>
                </a:pPr>
                <a:r>
                  <a:rPr lang="zh-CN" altLang="en-US" sz="2400" b="1" dirty="0">
                    <a:solidFill>
                      <a:srgbClr val="0070C0"/>
                    </a:solidFill>
                    <a:latin typeface="Arial" panose="020B0604020202020204" pitchFamily="34" charset="0"/>
                    <a:ea typeface="微软雅黑" panose="020B0503020204020204" pitchFamily="34" charset="-122"/>
                    <a:cs typeface="Arial" panose="020B0604020202020204" pitchFamily="34" charset="0"/>
                  </a:rPr>
                  <a:t>概念</a:t>
                </a:r>
                <a:endParaRPr lang="en-US" altLang="zh-CN" sz="24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buNone/>
                </a:pP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设马尔可夫链的状态空间为</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𝐼</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d>
                      <m:dPr>
                        <m:begChr m:val="{"/>
                        <m:endChr m:val="}"/>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𝑎</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𝑎</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𝑎</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𝑁</m:t>
                            </m:r>
                          </m:sub>
                        </m:sSub>
                      </m:e>
                    </m:d>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𝑎</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𝑅</m:t>
                    </m:r>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。所有可能的观测结果的集合为</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𝑉</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d>
                      <m:dPr>
                        <m:begChr m:val="{"/>
                        <m:endChr m:val="}"/>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𝑣</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𝑣</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𝑣</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𝑀</m:t>
                            </m:r>
                          </m:sub>
                        </m:sSub>
                      </m:e>
                    </m:d>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a:t>
                </a:r>
                <a14:m>
                  <m:oMath xmlns:m="http://schemas.openxmlformats.org/officeDocument/2006/math">
                    <m:r>
                      <m:rPr>
                        <m:sty m:val="p"/>
                      </m:rP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N</m:t>
                    </m:r>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是可能的状态数，</a:t>
                </a:r>
                <a14:m>
                  <m:oMath xmlns:m="http://schemas.openxmlformats.org/officeDocument/2006/math">
                    <m:r>
                      <m:rPr>
                        <m:sty m:val="p"/>
                      </m:rP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m:t>
                    </m:r>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是可能的观测数。</a:t>
                </a:r>
              </a:p>
              <a:p>
                <a:pPr marL="0" indent="457200">
                  <a:lnSpc>
                    <a:spcPct val="150000"/>
                  </a:lnSpc>
                  <a:buNone/>
                </a:pP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设</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𝑄</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d>
                      <m:dPr>
                        <m:begChr m:val="{"/>
                        <m:endChr m:val="}"/>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𝑞</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𝑞</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𝑞</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𝑇</m:t>
                            </m:r>
                          </m:sub>
                        </m:sSub>
                      </m:e>
                    </m:d>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是长度为</a:t>
                </a:r>
                <a14:m>
                  <m:oMath xmlns:m="http://schemas.openxmlformats.org/officeDocument/2006/math">
                    <m:r>
                      <m:rPr>
                        <m:sty m:val="p"/>
                      </m:rP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T</m:t>
                    </m:r>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的状态序列，</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𝑂</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d>
                      <m:dPr>
                        <m:begChr m:val="{"/>
                        <m:endChr m:val="}"/>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𝑜</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𝑜</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𝑜</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𝑇</m:t>
                            </m:r>
                          </m:sub>
                        </m:sSub>
                      </m:e>
                    </m:d>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是对应的观测序列。</a:t>
                </a:r>
              </a:p>
              <a:p>
                <a:pPr marL="0" indent="457200">
                  <a:lnSpc>
                    <a:spcPct val="150000"/>
                  </a:lnSpc>
                  <a:buNone/>
                </a:pP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设</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𝐴</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d>
                          <m:dPr>
                            <m:begChr m:val="["/>
                            <m:endChr m:val="]"/>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𝑎</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𝑖𝑗</m:t>
                                </m:r>
                              </m:sub>
                            </m:sSub>
                          </m:e>
                        </m:d>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𝑁</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𝑁</m:t>
                        </m:r>
                      </m:sub>
                    </m:sSub>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是状态转移概率矩阵，其中，</a:t>
                </a:r>
                <a14:m>
                  <m:oMath xmlns:m="http://schemas.openxmlformats.org/officeDocument/2006/math">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𝑎</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𝑖𝑗</m:t>
                        </m:r>
                      </m:sub>
                    </m:sSub>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是一步转移概率，</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=1,2,…,</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𝑁</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 </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𝑗</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=1,2,…,</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𝑁</m:t>
                    </m:r>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。隐马尔可夫模型假定满足齐次马尔可夫性。</a:t>
                </a:r>
              </a:p>
              <a:p>
                <a:pPr marL="0" indent="457200">
                  <a:lnSpc>
                    <a:spcPct val="150000"/>
                  </a:lnSpc>
                  <a:buNone/>
                </a:pP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buNone/>
                </a:pP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buNone/>
                </a:pP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p:txBody>
          </p:sp>
        </mc:Choice>
        <mc:Fallback xmlns="">
          <p:sp>
            <p:nvSpPr>
              <p:cNvPr id="20" name="Content Placeholder 2"/>
              <p:cNvSpPr txBox="1">
                <a:spLocks noRot="1" noChangeAspect="1" noMove="1" noResize="1" noEditPoints="1" noAdjustHandles="1" noChangeArrowheads="1" noChangeShapeType="1" noTextEdit="1"/>
              </p:cNvSpPr>
              <p:nvPr/>
            </p:nvSpPr>
            <p:spPr>
              <a:xfrm>
                <a:off x="411481" y="681692"/>
                <a:ext cx="8330184" cy="5773971"/>
              </a:xfrm>
              <a:prstGeom prst="rect">
                <a:avLst/>
              </a:prstGeom>
              <a:blipFill rotWithShape="1">
                <a:blip r:embed="rId3"/>
                <a:stretch>
                  <a:fillRect l="-1171" t="-845" r="-4246"/>
                </a:stretch>
              </a:blipFill>
            </p:spPr>
            <p:txBody>
              <a:bodyPr/>
              <a:lstStyle/>
              <a:p>
                <a:r>
                  <a:rPr lang="zh-CN" altLang="en-US">
                    <a:noFill/>
                  </a:rPr>
                  <a:t> </a:t>
                </a:r>
                <a:endParaRPr lang="zh-CN" altLang="en-US">
                  <a:noFill/>
                </a:endParaRPr>
              </a:p>
            </p:txBody>
          </p:sp>
        </mc:Fallback>
      </mc:AlternateContent>
      <p:sp>
        <p:nvSpPr>
          <p:cNvPr id="41" name="文本框 2"/>
          <p:cNvSpPr txBox="1"/>
          <p:nvPr/>
        </p:nvSpPr>
        <p:spPr>
          <a:xfrm>
            <a:off x="0" y="158473"/>
            <a:ext cx="9144000" cy="523220"/>
          </a:xfrm>
          <a:prstGeom prst="rect">
            <a:avLst/>
          </a:prstGeom>
          <a:noFill/>
        </p:spPr>
        <p:txBody>
          <a:bodyPr wrap="square" rtlCol="0">
            <a:spAutoFit/>
          </a:bodyPr>
          <a:lstStyle/>
          <a:p>
            <a:pPr algn="ctr" defTabSz="1218565"/>
            <a:r>
              <a:rPr lang="en-US" altLang="zh-CN" sz="2800" b="1" dirty="0">
                <a:solidFill>
                  <a:srgbClr val="0070C0"/>
                </a:solidFill>
                <a:latin typeface="微软雅黑" panose="020B0503020204020204" pitchFamily="34" charset="-122"/>
                <a:ea typeface="微软雅黑" panose="020B0503020204020204" pitchFamily="34" charset="-122"/>
              </a:rPr>
              <a:t>6.5.2 </a:t>
            </a:r>
            <a:r>
              <a:rPr lang="zh-CN" altLang="en-US" sz="2800" b="1" dirty="0">
                <a:solidFill>
                  <a:srgbClr val="0070C0"/>
                </a:solidFill>
                <a:latin typeface="微软雅黑" panose="020B0503020204020204" pitchFamily="34" charset="-122"/>
                <a:ea typeface="微软雅黑" panose="020B0503020204020204" pitchFamily="34" charset="-122"/>
              </a:rPr>
              <a:t>隐马尔可夫模型的概念及示例</a:t>
            </a:r>
          </a:p>
        </p:txBody>
      </p:sp>
      <p:sp>
        <p:nvSpPr>
          <p:cNvPr id="4" name="灯片编号占位符 1"/>
          <p:cNvSpPr txBox="1"/>
          <p:nvPr/>
        </p:nvSpPr>
        <p:spPr>
          <a:xfrm>
            <a:off x="6791621" y="6464141"/>
            <a:ext cx="2133600" cy="273844"/>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1BEBC7A-FD02-486B-81B5-A845787C689C}" type="slidenum">
              <a:rPr lang="zh-CN" altLang="en-US" sz="1600" smtClean="0"/>
              <a:t>55</a:t>
            </a:fld>
            <a:endParaRPr lang="zh-CN" altLang="en-US" sz="1600" dirty="0"/>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5" name="Rectangle 1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7"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8"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Tree>
  </p:cSld>
  <p:clrMapOvr>
    <a:masterClrMapping/>
  </p:clrMapOvr>
  <p:transition spd="slow">
    <p:wip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0" name="Content Placeholder 2"/>
              <p:cNvSpPr txBox="1"/>
              <p:nvPr/>
            </p:nvSpPr>
            <p:spPr>
              <a:xfrm>
                <a:off x="411481" y="681692"/>
                <a:ext cx="8330184" cy="5773971"/>
              </a:xfrm>
              <a:prstGeom prst="rect">
                <a:avLst/>
              </a:prstGeom>
            </p:spPr>
            <p:txBody>
              <a:bodyPr vert="horz" lIns="91392" tIns="45696" rIns="91392" bIns="45696"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Bef>
                    <a:spcPts val="0"/>
                  </a:spcBef>
                  <a:buNone/>
                </a:pPr>
                <a:r>
                  <a:rPr lang="zh-CN" altLang="en-US" sz="2400" b="1" dirty="0">
                    <a:solidFill>
                      <a:srgbClr val="0070C0"/>
                    </a:solidFill>
                    <a:latin typeface="Arial" panose="020B0604020202020204" pitchFamily="34" charset="0"/>
                    <a:ea typeface="微软雅黑" panose="020B0503020204020204" pitchFamily="34" charset="-122"/>
                    <a:cs typeface="Arial" panose="020B0604020202020204" pitchFamily="34" charset="0"/>
                  </a:rPr>
                  <a:t>概念</a:t>
                </a:r>
                <a:endParaRPr lang="en-US" altLang="zh-CN" sz="24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buNone/>
                </a:pP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设</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𝐵</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d>
                          <m:dPr>
                            <m:begChr m:val="["/>
                            <m:endChr m:val="]"/>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𝑏</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𝑗</m:t>
                                </m:r>
                              </m:sub>
                            </m:sSub>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𝑘</m:t>
                                </m:r>
                              </m:e>
                            </m:d>
                          </m:e>
                        </m:d>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𝑁</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𝑀</m:t>
                        </m:r>
                      </m:sub>
                    </m:sSub>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是观测概率矩阵，其中</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𝑘</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=1,2,…,</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𝑀</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 </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𝑗</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=1,2,…,</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𝑁</m:t>
                    </m:r>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a:t>
                </a:r>
                <a14:m>
                  <m:oMath xmlns:m="http://schemas.openxmlformats.org/officeDocument/2006/math">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𝑏</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𝑗</m:t>
                        </m:r>
                      </m:sub>
                    </m:sSub>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𝑘</m:t>
                        </m:r>
                      </m:e>
                    </m:d>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表示在时刻</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t</a:t>
                </a: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处于状态</a:t>
                </a:r>
                <a14:m>
                  <m:oMath xmlns:m="http://schemas.openxmlformats.org/officeDocument/2006/math">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𝑎</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𝑗</m:t>
                        </m:r>
                      </m:sub>
                    </m:sSub>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的条件下生成观测</a:t>
                </a:r>
                <a14:m>
                  <m:oMath xmlns:m="http://schemas.openxmlformats.org/officeDocument/2006/math">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𝑣</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𝑘</m:t>
                        </m:r>
                      </m:sub>
                    </m:sSub>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的概率：</a:t>
                </a:r>
                <a14:m>
                  <m:oMath xmlns:m="http://schemas.openxmlformats.org/officeDocument/2006/math">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𝑏</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𝑗</m:t>
                        </m:r>
                      </m:sub>
                    </m:sSub>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𝑘</m:t>
                        </m:r>
                      </m:e>
                    </m:d>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𝑃</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𝑜</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𝑡</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𝑣</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𝑘</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𝑞</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𝑡</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𝑎</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𝑗</m:t>
                            </m:r>
                          </m:sub>
                        </m:sSub>
                      </m:e>
                    </m:d>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。隐马尔可夫模型假设观测结果只与当前时刻的马尔可夫链状态有关，与其它观测和状态无关。</a:t>
                </a:r>
              </a:p>
              <a:p>
                <a:pPr marL="0" indent="457200">
                  <a:lnSpc>
                    <a:spcPct val="150000"/>
                  </a:lnSpc>
                  <a:buNone/>
                </a:pP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设</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𝜋</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𝜋</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e>
                    </m:d>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是初始状态概率向量，其中，</a:t>
                </a:r>
                <a14:m>
                  <m:oMath xmlns:m="http://schemas.openxmlformats.org/officeDocument/2006/math">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𝜋</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𝑃</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𝑞</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𝑎</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e>
                    </m:d>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是初始状态为</a:t>
                </a:r>
                <a14:m>
                  <m:oMath xmlns:m="http://schemas.openxmlformats.org/officeDocument/2006/math">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𝑎</m:t>
                        </m:r>
                      </m:e>
                      <m:sub>
                        <m:r>
                          <m:rPr>
                            <m:sty m:val="p"/>
                          </m:rP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i</m:t>
                        </m:r>
                      </m:sub>
                    </m:sSub>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的概率。</a:t>
                </a: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buNone/>
                </a:pP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隐马尔可夫模型由初始概率分布</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𝜋</m:t>
                    </m:r>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、状态转移概率分布</a:t>
                </a:r>
                <a14:m>
                  <m:oMath xmlns:m="http://schemas.openxmlformats.org/officeDocument/2006/math">
                    <m:r>
                      <m:rPr>
                        <m:sty m:val="p"/>
                      </m:rP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A</m:t>
                    </m:r>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以及观测概率分布</a:t>
                </a:r>
                <a14:m>
                  <m:oMath xmlns:m="http://schemas.openxmlformats.org/officeDocument/2006/math">
                    <m:r>
                      <m:rPr>
                        <m:sty m:val="p"/>
                      </m:rP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B</m:t>
                    </m:r>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确定。</a:t>
                </a:r>
                <a14:m>
                  <m:oMath xmlns:m="http://schemas.openxmlformats.org/officeDocument/2006/math">
                    <m:r>
                      <m:rPr>
                        <m:sty m:val="p"/>
                      </m:rP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π</m:t>
                    </m:r>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和</a:t>
                </a:r>
                <a14:m>
                  <m:oMath xmlns:m="http://schemas.openxmlformats.org/officeDocument/2006/math">
                    <m:r>
                      <m:rPr>
                        <m:sty m:val="p"/>
                      </m:rP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A</m:t>
                    </m:r>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决定状态序列，</a:t>
                </a:r>
                <a14:m>
                  <m:oMath xmlns:m="http://schemas.openxmlformats.org/officeDocument/2006/math">
                    <m:r>
                      <m:rPr>
                        <m:sty m:val="p"/>
                      </m:rP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B</m:t>
                    </m:r>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决定观测序列。因此，隐马尔可夫模型</a:t>
                </a:r>
                <a14:m>
                  <m:oMath xmlns:m="http://schemas.openxmlformats.org/officeDocument/2006/math">
                    <m:r>
                      <m:rPr>
                        <m:sty m:val="p"/>
                      </m:rP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λ</m:t>
                    </m:r>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可以由三元符号表示，即</a:t>
                </a: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buNone/>
                </a:pPr>
                <a14:m>
                  <m:oMathPara xmlns:m="http://schemas.openxmlformats.org/officeDocument/2006/math">
                    <m:oMathParaPr>
                      <m:jc m:val="centerGroup"/>
                    </m:oMathParaPr>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𝜆</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𝐴</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𝐵</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𝜋</m:t>
                          </m:r>
                        </m:e>
                      </m:d>
                    </m:oMath>
                  </m:oMathPara>
                </a14:m>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buNone/>
                </a:pP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buNone/>
                </a:pP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p:txBody>
          </p:sp>
        </mc:Choice>
        <mc:Fallback xmlns="">
          <p:sp>
            <p:nvSpPr>
              <p:cNvPr id="20" name="Content Placeholder 2"/>
              <p:cNvSpPr txBox="1">
                <a:spLocks noRot="1" noChangeAspect="1" noMove="1" noResize="1" noEditPoints="1" noAdjustHandles="1" noChangeArrowheads="1" noChangeShapeType="1" noTextEdit="1"/>
              </p:cNvSpPr>
              <p:nvPr/>
            </p:nvSpPr>
            <p:spPr>
              <a:xfrm>
                <a:off x="411481" y="681692"/>
                <a:ext cx="8330184" cy="5773971"/>
              </a:xfrm>
              <a:prstGeom prst="rect">
                <a:avLst/>
              </a:prstGeom>
              <a:blipFill rotWithShape="1">
                <a:blip r:embed="rId3"/>
                <a:stretch>
                  <a:fillRect l="-1171" t="-845" r="-4246" b="-3273"/>
                </a:stretch>
              </a:blipFill>
            </p:spPr>
            <p:txBody>
              <a:bodyPr/>
              <a:lstStyle/>
              <a:p>
                <a:r>
                  <a:rPr lang="zh-CN" altLang="en-US">
                    <a:noFill/>
                  </a:rPr>
                  <a:t> </a:t>
                </a:r>
                <a:endParaRPr lang="zh-CN" altLang="en-US">
                  <a:noFill/>
                </a:endParaRPr>
              </a:p>
            </p:txBody>
          </p:sp>
        </mc:Fallback>
      </mc:AlternateContent>
      <p:sp>
        <p:nvSpPr>
          <p:cNvPr id="41" name="文本框 2"/>
          <p:cNvSpPr txBox="1"/>
          <p:nvPr/>
        </p:nvSpPr>
        <p:spPr>
          <a:xfrm>
            <a:off x="0" y="158473"/>
            <a:ext cx="9144000" cy="523220"/>
          </a:xfrm>
          <a:prstGeom prst="rect">
            <a:avLst/>
          </a:prstGeom>
          <a:noFill/>
        </p:spPr>
        <p:txBody>
          <a:bodyPr wrap="square" rtlCol="0">
            <a:spAutoFit/>
          </a:bodyPr>
          <a:lstStyle/>
          <a:p>
            <a:pPr algn="ctr" defTabSz="1218565"/>
            <a:r>
              <a:rPr lang="en-US" altLang="zh-CN" sz="2800" b="1" dirty="0">
                <a:solidFill>
                  <a:srgbClr val="0070C0"/>
                </a:solidFill>
                <a:latin typeface="微软雅黑" panose="020B0503020204020204" pitchFamily="34" charset="-122"/>
                <a:ea typeface="微软雅黑" panose="020B0503020204020204" pitchFamily="34" charset="-122"/>
              </a:rPr>
              <a:t>6.5.2 </a:t>
            </a:r>
            <a:r>
              <a:rPr lang="zh-CN" altLang="en-US" sz="2800" b="1" dirty="0">
                <a:solidFill>
                  <a:srgbClr val="0070C0"/>
                </a:solidFill>
                <a:latin typeface="微软雅黑" panose="020B0503020204020204" pitchFamily="34" charset="-122"/>
                <a:ea typeface="微软雅黑" panose="020B0503020204020204" pitchFamily="34" charset="-122"/>
              </a:rPr>
              <a:t>隐马尔可夫模型的概念及示例</a:t>
            </a:r>
          </a:p>
        </p:txBody>
      </p:sp>
      <p:sp>
        <p:nvSpPr>
          <p:cNvPr id="4" name="灯片编号占位符 1"/>
          <p:cNvSpPr txBox="1"/>
          <p:nvPr/>
        </p:nvSpPr>
        <p:spPr>
          <a:xfrm>
            <a:off x="6791621" y="6464141"/>
            <a:ext cx="2133600" cy="273844"/>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1BEBC7A-FD02-486B-81B5-A845787C689C}" type="slidenum">
              <a:rPr lang="zh-CN" altLang="en-US" sz="1600" smtClean="0"/>
              <a:t>56</a:t>
            </a:fld>
            <a:endParaRPr lang="zh-CN" altLang="en-US" sz="1600" dirty="0"/>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5" name="Rectangle 1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7"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8"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Tree>
  </p:cSld>
  <p:clrMapOvr>
    <a:masterClrMapping/>
  </p:clrMapOvr>
  <p:transition spd="slow">
    <p:wip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0" name="Content Placeholder 2"/>
              <p:cNvSpPr txBox="1"/>
              <p:nvPr/>
            </p:nvSpPr>
            <p:spPr>
              <a:xfrm>
                <a:off x="411481" y="681692"/>
                <a:ext cx="8330184" cy="5773971"/>
              </a:xfrm>
              <a:prstGeom prst="rect">
                <a:avLst/>
              </a:prstGeom>
            </p:spPr>
            <p:txBody>
              <a:bodyPr vert="horz" lIns="91392" tIns="45696" rIns="91392" bIns="45696"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Bef>
                    <a:spcPts val="0"/>
                  </a:spcBef>
                  <a:buNone/>
                </a:pPr>
                <a:r>
                  <a:rPr lang="zh-CN" altLang="en-US" sz="2400" b="1" dirty="0">
                    <a:solidFill>
                      <a:srgbClr val="0070C0"/>
                    </a:solidFill>
                    <a:latin typeface="Arial" panose="020B0604020202020204" pitchFamily="34" charset="0"/>
                    <a:ea typeface="微软雅黑" panose="020B0503020204020204" pitchFamily="34" charset="-122"/>
                    <a:cs typeface="Arial" panose="020B0604020202020204" pitchFamily="34" charset="0"/>
                  </a:rPr>
                  <a:t>示例</a:t>
                </a:r>
                <a:endParaRPr lang="en-US" altLang="zh-CN" sz="24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buNone/>
                </a:pP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对上文掷骰子的例子，状态空间为</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𝐼</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d>
                      <m:dPr>
                        <m:begChr m:val="{"/>
                        <m:endChr m:val="}"/>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0,1,2</m:t>
                        </m:r>
                      </m:e>
                    </m:d>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𝑁</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=3</m:t>
                    </m:r>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，观测结果集合为</a:t>
                </a:r>
                <a14:m>
                  <m:oMath xmlns:m="http://schemas.openxmlformats.org/officeDocument/2006/math">
                    <m:r>
                      <m:rPr>
                        <m:sty m:val="p"/>
                      </m:rP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V</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d>
                      <m:dPr>
                        <m:begChr m:val="{"/>
                        <m:endChr m:val="}"/>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2,3,4,5,6,7,8,9,10,11,12</m:t>
                        </m:r>
                      </m:e>
                    </m:d>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m:rPr>
                        <m:sty m:val="p"/>
                      </m:rP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=11</m:t>
                    </m:r>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，计算它的三要素，初始概率分布为：</a:t>
                </a: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buNone/>
                </a:pPr>
                <a14:m>
                  <m:oMathPara xmlns:m="http://schemas.openxmlformats.org/officeDocument/2006/math">
                    <m:oMathParaPr>
                      <m:jc m:val="centerGroup"/>
                    </m:oMathParaPr>
                    <m:oMath xmlns:m="http://schemas.openxmlformats.org/officeDocument/2006/math">
                      <m:r>
                        <m:rPr>
                          <m:sty m:val="p"/>
                        </m:rP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π</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f>
                            <m:f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Pr>
                            <m:num>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num>
                            <m:den>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4</m:t>
                              </m:r>
                            </m:den>
                          </m:f>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f>
                            <m:f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Pr>
                            <m:num>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num>
                            <m:den>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den>
                          </m:f>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f>
                            <m:f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Pr>
                            <m:num>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num>
                            <m:den>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4</m:t>
                              </m:r>
                            </m:den>
                          </m:f>
                        </m:e>
                      </m:d>
                    </m:oMath>
                  </m:oMathPara>
                </a14:m>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buNone/>
                </a:pP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观测概率矩阵：</a:t>
                </a: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buNone/>
                </a:pPr>
                <a14:m>
                  <m:oMathPara xmlns:m="http://schemas.openxmlformats.org/officeDocument/2006/math">
                    <m:oMathParaPr>
                      <m:jc m:val="centerGroup"/>
                    </m:oMathParaPr>
                    <m:oMath xmlns:m="http://schemas.openxmlformats.org/officeDocument/2006/math">
                      <m:r>
                        <m:rPr>
                          <m:sty m:val="p"/>
                        </m:rP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B</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d>
                        <m:dPr>
                          <m:begChr m:val="["/>
                          <m:endChr m:val="]"/>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m>
                            <m:mPr>
                              <m:mcs>
                                <m:mc>
                                  <m:mcPr>
                                    <m:count m:val="2"/>
                                    <m:mcJc m:val="center"/>
                                  </m:mcPr>
                                </m:mc>
                              </m:mcs>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mPr>
                            <m:mr>
                              <m:e>
                                <m:m>
                                  <m:mPr>
                                    <m:mcs>
                                      <m:mc>
                                        <m:mcPr>
                                          <m:count m:val="2"/>
                                          <m:mcJc m:val="center"/>
                                        </m:mcPr>
                                      </m:mc>
                                    </m:mcs>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mPr>
                                  <m:mr>
                                    <m:e>
                                      <m:m>
                                        <m:mPr>
                                          <m:mcs>
                                            <m:mc>
                                              <m:mcPr>
                                                <m:count m:val="3"/>
                                                <m:mcJc m:val="center"/>
                                              </m:mcPr>
                                            </m:mc>
                                          </m:mcs>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mPr>
                                        <m:mr>
                                          <m:e>
                                            <m:f>
                                              <m:f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Pr>
                                              <m:num>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num>
                                              <m:den>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36</m:t>
                                                </m:r>
                                              </m:den>
                                            </m:f>
                                          </m:e>
                                          <m:e>
                                            <m:f>
                                              <m:f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Pr>
                                              <m:num>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num>
                                              <m:den>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18</m:t>
                                                </m:r>
                                              </m:den>
                                            </m:f>
                                          </m:e>
                                          <m:e>
                                            <m:f>
                                              <m:f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Pr>
                                              <m:num>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num>
                                              <m:den>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12</m:t>
                                                </m:r>
                                              </m:den>
                                            </m:f>
                                          </m:e>
                                        </m:mr>
                                        <m:mr>
                                          <m:e>
                                            <m:f>
                                              <m:f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Pr>
                                              <m:num>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num>
                                              <m:den>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24</m:t>
                                                </m:r>
                                              </m:den>
                                            </m:f>
                                          </m:e>
                                          <m:e>
                                            <m:f>
                                              <m:f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Pr>
                                              <m:num>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num>
                                              <m:den>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12</m:t>
                                                </m:r>
                                              </m:den>
                                            </m:f>
                                          </m:e>
                                          <m:e>
                                            <m:f>
                                              <m:f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Pr>
                                              <m:num>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num>
                                              <m:den>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8</m:t>
                                                </m:r>
                                              </m:den>
                                            </m:f>
                                          </m:e>
                                        </m:mr>
                                        <m:mr>
                                          <m:e>
                                            <m:f>
                                              <m:f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Pr>
                                              <m:num>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num>
                                              <m:den>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16</m:t>
                                                </m:r>
                                              </m:den>
                                            </m:f>
                                          </m:e>
                                          <m:e>
                                            <m:f>
                                              <m:f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Pr>
                                              <m:num>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num>
                                              <m:den>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8</m:t>
                                                </m:r>
                                              </m:den>
                                            </m:f>
                                          </m:e>
                                          <m:e>
                                            <m:f>
                                              <m:f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Pr>
                                              <m:num>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3</m:t>
                                                </m:r>
                                              </m:num>
                                              <m:den>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16</m:t>
                                                </m:r>
                                              </m:den>
                                            </m:f>
                                          </m:e>
                                        </m:mr>
                                      </m:m>
                                    </m:e>
                                    <m:e>
                                      <m:m>
                                        <m:mPr>
                                          <m:mcs>
                                            <m:mc>
                                              <m:mcPr>
                                                <m:count m:val="3"/>
                                                <m:mcJc m:val="center"/>
                                              </m:mcPr>
                                            </m:mc>
                                          </m:mcs>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mPr>
                                        <m:mr>
                                          <m:e>
                                            <m:f>
                                              <m:f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Pr>
                                              <m:num>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num>
                                              <m:den>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9</m:t>
                                                </m:r>
                                              </m:den>
                                            </m:f>
                                          </m:e>
                                          <m:e>
                                            <m:f>
                                              <m:f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Pr>
                                              <m:num>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5</m:t>
                                                </m:r>
                                              </m:num>
                                              <m:den>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36</m:t>
                                                </m:r>
                                              </m:den>
                                            </m:f>
                                          </m:e>
                                          <m:e>
                                            <m:f>
                                              <m:f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Pr>
                                              <m:num>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num>
                                              <m:den>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6</m:t>
                                                </m:r>
                                              </m:den>
                                            </m:f>
                                          </m:e>
                                        </m:mr>
                                        <m:mr>
                                          <m:e>
                                            <m:f>
                                              <m:f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Pr>
                                              <m:num>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num>
                                              <m:den>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6</m:t>
                                                </m:r>
                                              </m:den>
                                            </m:f>
                                          </m:e>
                                          <m:e>
                                            <m:f>
                                              <m:f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Pr>
                                              <m:num>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num>
                                              <m:den>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6</m:t>
                                                </m:r>
                                              </m:den>
                                            </m:f>
                                          </m:e>
                                          <m:e>
                                            <m:f>
                                              <m:f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Pr>
                                              <m:num>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num>
                                              <m:den>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6</m:t>
                                                </m:r>
                                              </m:den>
                                            </m:f>
                                          </m:e>
                                        </m:mr>
                                        <m:mr>
                                          <m:e>
                                            <m:f>
                                              <m:f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Pr>
                                              <m:num>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num>
                                              <m:den>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4</m:t>
                                                </m:r>
                                              </m:den>
                                            </m:f>
                                          </m:e>
                                          <m:e>
                                            <m:f>
                                              <m:f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Pr>
                                              <m:num>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3</m:t>
                                                </m:r>
                                              </m:num>
                                              <m:den>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16</m:t>
                                                </m:r>
                                              </m:den>
                                            </m:f>
                                          </m:e>
                                          <m:e>
                                            <m:f>
                                              <m:f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Pr>
                                              <m:num>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num>
                                              <m:den>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8</m:t>
                                                </m:r>
                                              </m:den>
                                            </m:f>
                                          </m:e>
                                        </m:mr>
                                      </m:m>
                                    </m:e>
                                  </m:mr>
                                </m:m>
                              </m:e>
                              <m:e>
                                <m:m>
                                  <m:mPr>
                                    <m:mcs>
                                      <m:mc>
                                        <m:mcPr>
                                          <m:count m:val="2"/>
                                          <m:mcJc m:val="center"/>
                                        </m:mcPr>
                                      </m:mc>
                                    </m:mcs>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mPr>
                                  <m:mr>
                                    <m:e>
                                      <m:m>
                                        <m:mPr>
                                          <m:mcs>
                                            <m:mc>
                                              <m:mcPr>
                                                <m:count m:val="3"/>
                                                <m:mcJc m:val="center"/>
                                              </m:mcPr>
                                            </m:mc>
                                          </m:mcs>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mPr>
                                        <m:mr>
                                          <m:e>
                                            <m:f>
                                              <m:f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Pr>
                                              <m:num>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5</m:t>
                                                </m:r>
                                              </m:num>
                                              <m:den>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36</m:t>
                                                </m:r>
                                              </m:den>
                                            </m:f>
                                          </m:e>
                                          <m:e>
                                            <m:f>
                                              <m:f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Pr>
                                              <m:num>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num>
                                              <m:den>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9</m:t>
                                                </m:r>
                                              </m:den>
                                            </m:f>
                                          </m:e>
                                          <m:e>
                                            <m:f>
                                              <m:f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Pr>
                                              <m:num>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num>
                                              <m:den>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12</m:t>
                                                </m:r>
                                              </m:den>
                                            </m:f>
                                          </m:e>
                                        </m:mr>
                                        <m:mr>
                                          <m:e>
                                            <m:f>
                                              <m:f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Pr>
                                              <m:num>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num>
                                              <m:den>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8</m:t>
                                                </m:r>
                                              </m:den>
                                            </m:f>
                                          </m:e>
                                          <m:e>
                                            <m:f>
                                              <m:f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Pr>
                                              <m:num>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num>
                                              <m:den>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12</m:t>
                                                </m:r>
                                              </m:den>
                                            </m:f>
                                          </m:e>
                                          <m:e>
                                            <m:f>
                                              <m:f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Pr>
                                              <m:num>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num>
                                              <m:den>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24</m:t>
                                                </m:r>
                                              </m:den>
                                            </m:f>
                                          </m:e>
                                        </m:mr>
                                        <m:mr>
                                          <m:e>
                                            <m:f>
                                              <m:f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Pr>
                                              <m:num>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num>
                                              <m:den>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16</m:t>
                                                </m:r>
                                              </m:den>
                                            </m:f>
                                          </m:e>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0</m:t>
                                            </m:r>
                                          </m:e>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0</m:t>
                                            </m:r>
                                          </m:e>
                                        </m:mr>
                                      </m:m>
                                    </m:e>
                                    <m:e>
                                      <m:m>
                                        <m:mPr>
                                          <m:mcs>
                                            <m:mc>
                                              <m:mcPr>
                                                <m:count m:val="2"/>
                                                <m:mcJc m:val="center"/>
                                              </m:mcPr>
                                            </m:mc>
                                          </m:mcs>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mPr>
                                        <m:mr>
                                          <m:e>
                                            <m:f>
                                              <m:f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Pr>
                                              <m:num>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num>
                                              <m:den>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18</m:t>
                                                </m:r>
                                              </m:den>
                                            </m:f>
                                          </m:e>
                                          <m:e>
                                            <m:f>
                                              <m:f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Pr>
                                              <m:num>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num>
                                              <m:den>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36</m:t>
                                                </m:r>
                                              </m:den>
                                            </m:f>
                                          </m:e>
                                        </m:mr>
                                        <m:mr>
                                          <m:e>
                                            <m:eqArr>
                                              <m:eqArrPr>
                                                <m:ctrlPr>
                                                  <a:rPr lang="en-US"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eqArrPr>
                                              <m:e/>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0</m:t>
                                                </m:r>
                                              </m:e>
                                            </m:eqArr>
                                          </m:e>
                                          <m:e>
                                            <m:eqArr>
                                              <m:eqArrPr>
                                                <m:ctrlPr>
                                                  <a:rPr lang="en-US"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eqArrPr>
                                              <m:e/>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0</m:t>
                                                </m:r>
                                              </m:e>
                                            </m:eqArr>
                                          </m:e>
                                        </m:mr>
                                        <m:mr>
                                          <m:e>
                                            <m:eqArr>
                                              <m:eqArrPr>
                                                <m:ctrlPr>
                                                  <a:rPr lang="en-US"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eqArrPr>
                                              <m:e/>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0</m:t>
                                                </m:r>
                                              </m:e>
                                            </m:eqArr>
                                          </m:e>
                                          <m:e>
                                            <m:eqArr>
                                              <m:eqArrPr>
                                                <m:ctrlPr>
                                                  <a:rPr lang="en-US"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eqArrPr>
                                              <m:e/>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0</m:t>
                                                </m:r>
                                              </m:e>
                                            </m:eqArr>
                                          </m:e>
                                        </m:mr>
                                      </m:m>
                                    </m:e>
                                  </m:mr>
                                </m:m>
                              </m:e>
                            </m:mr>
                          </m:m>
                        </m:e>
                      </m:d>
                    </m:oMath>
                  </m:oMathPara>
                </a14:m>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buNone/>
                </a:pP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buNone/>
                </a:pP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p:txBody>
          </p:sp>
        </mc:Choice>
        <mc:Fallback xmlns="">
          <p:sp>
            <p:nvSpPr>
              <p:cNvPr id="20" name="Content Placeholder 2"/>
              <p:cNvSpPr txBox="1">
                <a:spLocks noRot="1" noChangeAspect="1" noMove="1" noResize="1" noEditPoints="1" noAdjustHandles="1" noChangeArrowheads="1" noChangeShapeType="1" noTextEdit="1"/>
              </p:cNvSpPr>
              <p:nvPr/>
            </p:nvSpPr>
            <p:spPr>
              <a:xfrm>
                <a:off x="411481" y="681692"/>
                <a:ext cx="8330184" cy="5773971"/>
              </a:xfrm>
              <a:prstGeom prst="rect">
                <a:avLst/>
              </a:prstGeom>
              <a:blipFill rotWithShape="1">
                <a:blip r:embed="rId3"/>
                <a:stretch>
                  <a:fillRect l="-1171" t="-845" r="-732"/>
                </a:stretch>
              </a:blipFill>
            </p:spPr>
            <p:txBody>
              <a:bodyPr/>
              <a:lstStyle/>
              <a:p>
                <a:r>
                  <a:rPr lang="zh-CN" altLang="en-US">
                    <a:noFill/>
                  </a:rPr>
                  <a:t> </a:t>
                </a:r>
              </a:p>
            </p:txBody>
          </p:sp>
        </mc:Fallback>
      </mc:AlternateContent>
      <p:sp>
        <p:nvSpPr>
          <p:cNvPr id="41" name="文本框 2"/>
          <p:cNvSpPr txBox="1"/>
          <p:nvPr/>
        </p:nvSpPr>
        <p:spPr>
          <a:xfrm>
            <a:off x="0" y="158473"/>
            <a:ext cx="9144000" cy="523220"/>
          </a:xfrm>
          <a:prstGeom prst="rect">
            <a:avLst/>
          </a:prstGeom>
          <a:noFill/>
        </p:spPr>
        <p:txBody>
          <a:bodyPr wrap="square" rtlCol="0">
            <a:spAutoFit/>
          </a:bodyPr>
          <a:lstStyle/>
          <a:p>
            <a:pPr algn="ctr" defTabSz="1218565"/>
            <a:r>
              <a:rPr lang="en-US" altLang="zh-CN" sz="2800" b="1" dirty="0">
                <a:solidFill>
                  <a:srgbClr val="0070C0"/>
                </a:solidFill>
                <a:latin typeface="微软雅黑" panose="020B0503020204020204" pitchFamily="34" charset="-122"/>
                <a:ea typeface="微软雅黑" panose="020B0503020204020204" pitchFamily="34" charset="-122"/>
              </a:rPr>
              <a:t>6.5.2 </a:t>
            </a:r>
            <a:r>
              <a:rPr lang="zh-CN" altLang="en-US" sz="2800" b="1" dirty="0">
                <a:solidFill>
                  <a:srgbClr val="0070C0"/>
                </a:solidFill>
                <a:latin typeface="微软雅黑" panose="020B0503020204020204" pitchFamily="34" charset="-122"/>
                <a:ea typeface="微软雅黑" panose="020B0503020204020204" pitchFamily="34" charset="-122"/>
              </a:rPr>
              <a:t>隐马尔可夫模型的概念及示例</a:t>
            </a:r>
          </a:p>
        </p:txBody>
      </p:sp>
      <p:sp>
        <p:nvSpPr>
          <p:cNvPr id="4" name="灯片编号占位符 1"/>
          <p:cNvSpPr txBox="1"/>
          <p:nvPr/>
        </p:nvSpPr>
        <p:spPr>
          <a:xfrm>
            <a:off x="6791621" y="6464141"/>
            <a:ext cx="2133600" cy="273844"/>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1BEBC7A-FD02-486B-81B5-A845787C689C}" type="slidenum">
              <a:rPr lang="zh-CN" altLang="en-US" sz="1600" smtClean="0"/>
              <a:t>57</a:t>
            </a:fld>
            <a:endParaRPr lang="zh-CN" altLang="en-US" sz="1600" dirty="0"/>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5" name="Rectangle 1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7"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8"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Tree>
  </p:cSld>
  <p:clrMapOvr>
    <a:masterClrMapping/>
  </p:clrMapOvr>
  <p:transition spd="slow">
    <p:wip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0" name="Content Placeholder 2"/>
              <p:cNvSpPr txBox="1"/>
              <p:nvPr/>
            </p:nvSpPr>
            <p:spPr>
              <a:xfrm>
                <a:off x="411481" y="681692"/>
                <a:ext cx="8330184" cy="5773971"/>
              </a:xfrm>
              <a:prstGeom prst="rect">
                <a:avLst/>
              </a:prstGeom>
            </p:spPr>
            <p:txBody>
              <a:bodyPr vert="horz" lIns="91392" tIns="45696" rIns="91392" bIns="45696"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Bef>
                    <a:spcPts val="0"/>
                  </a:spcBef>
                  <a:buNone/>
                </a:pPr>
                <a:r>
                  <a:rPr lang="en-US" altLang="zh-CN" sz="2400" b="1" dirty="0">
                    <a:solidFill>
                      <a:srgbClr val="0070C0"/>
                    </a:solidFill>
                    <a:latin typeface="Arial" panose="020B0604020202020204" pitchFamily="34" charset="0"/>
                    <a:ea typeface="微软雅黑" panose="020B0503020204020204" pitchFamily="34" charset="-122"/>
                    <a:cs typeface="Arial" panose="020B0604020202020204" pitchFamily="34" charset="0"/>
                  </a:rPr>
                  <a:t>1.</a:t>
                </a:r>
                <a:r>
                  <a:rPr lang="zh-CN" altLang="en-US" sz="2400" b="1" dirty="0">
                    <a:solidFill>
                      <a:srgbClr val="0070C0"/>
                    </a:solidFill>
                    <a:latin typeface="Arial" panose="020B0604020202020204" pitchFamily="34" charset="0"/>
                    <a:ea typeface="微软雅黑" panose="020B0503020204020204" pitchFamily="34" charset="-122"/>
                    <a:cs typeface="Arial" panose="020B0604020202020204" pitchFamily="34" charset="0"/>
                  </a:rPr>
                  <a:t>概率计算问题</a:t>
                </a:r>
                <a:endParaRPr lang="en-US" altLang="zh-CN" sz="24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buNone/>
                </a:pP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给定模型</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𝜆</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𝐴</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𝐵</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𝜋</m:t>
                        </m:r>
                      </m:e>
                    </m:d>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和观测序列</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𝑂</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d>
                      <m:dPr>
                        <m:begChr m:val="{"/>
                        <m:endChr m:val="}"/>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𝑜</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𝑜</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𝑜</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𝑇</m:t>
                            </m:r>
                          </m:sub>
                        </m:sSub>
                      </m:e>
                    </m:d>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，计算在模型</a:t>
                </a:r>
                <a14:m>
                  <m:oMath xmlns:m="http://schemas.openxmlformats.org/officeDocument/2006/math">
                    <m:r>
                      <m:rPr>
                        <m:sty m:val="p"/>
                      </m:rP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λ</m:t>
                    </m:r>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下观测序列</a:t>
                </a:r>
                <a14:m>
                  <m:oMath xmlns:m="http://schemas.openxmlformats.org/officeDocument/2006/math">
                    <m:r>
                      <m:rPr>
                        <m:sty m:val="p"/>
                      </m:rP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O</m:t>
                    </m:r>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出现的概率</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𝑃</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𝑂</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𝜆</m:t>
                        </m:r>
                      </m:e>
                    </m:d>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a:t>
                </a: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buNone/>
                </a:pP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要求出指定观测序列的概率，只需对所有可能的状态序列求出其出现的概率</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a:t>
                </a: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乘以它产生指定观测序列的概率，并对所有的积求和即可。但是，这种直接方法的计算量很大，易知一共有</a:t>
                </a:r>
                <a14:m>
                  <m:oMath xmlns:m="http://schemas.openxmlformats.org/officeDocument/2006/math">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𝑁</m:t>
                        </m:r>
                      </m:e>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𝑇</m:t>
                        </m:r>
                      </m:sup>
                    </m:sSup>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个状态序列，因此其时间复杂度是</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𝑂</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𝑇</m:t>
                            </m:r>
                          </m:e>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sup>
                        </m:sSup>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𝑁</m:t>
                            </m:r>
                          </m:e>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𝑇</m:t>
                            </m:r>
                          </m:sup>
                        </m:sSup>
                      </m:e>
                    </m:d>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a:t>
                </a:r>
              </a:p>
              <a:p>
                <a:pPr marL="0" indent="457200">
                  <a:lnSpc>
                    <a:spcPct val="150000"/>
                  </a:lnSpc>
                  <a:buNone/>
                </a:pP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实际上，一般是采用前向</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a:t>
                </a: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后向算法（</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forward-backward algorithm</a:t>
                </a: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）来计算观测序列出现的概率，将在后面介绍。</a:t>
                </a:r>
              </a:p>
              <a:p>
                <a:pPr marL="0" indent="457200">
                  <a:lnSpc>
                    <a:spcPct val="150000"/>
                  </a:lnSpc>
                  <a:buNone/>
                </a:pP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buNone/>
                </a:pP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p:txBody>
          </p:sp>
        </mc:Choice>
        <mc:Fallback xmlns="">
          <p:sp>
            <p:nvSpPr>
              <p:cNvPr id="20" name="Content Placeholder 2"/>
              <p:cNvSpPr txBox="1">
                <a:spLocks noRot="1" noChangeAspect="1" noMove="1" noResize="1" noEditPoints="1" noAdjustHandles="1" noChangeArrowheads="1" noChangeShapeType="1" noTextEdit="1"/>
              </p:cNvSpPr>
              <p:nvPr/>
            </p:nvSpPr>
            <p:spPr>
              <a:xfrm>
                <a:off x="411481" y="681692"/>
                <a:ext cx="8330184" cy="5773971"/>
              </a:xfrm>
              <a:prstGeom prst="rect">
                <a:avLst/>
              </a:prstGeom>
              <a:blipFill rotWithShape="1">
                <a:blip r:embed="rId3"/>
                <a:stretch>
                  <a:fillRect l="-1171" t="-845" r="-659"/>
                </a:stretch>
              </a:blipFill>
            </p:spPr>
            <p:txBody>
              <a:bodyPr/>
              <a:lstStyle/>
              <a:p>
                <a:r>
                  <a:rPr lang="zh-CN" altLang="en-US">
                    <a:noFill/>
                  </a:rPr>
                  <a:t> </a:t>
                </a:r>
                <a:endParaRPr lang="zh-CN" altLang="en-US">
                  <a:noFill/>
                </a:endParaRPr>
              </a:p>
            </p:txBody>
          </p:sp>
        </mc:Fallback>
      </mc:AlternateContent>
      <p:sp>
        <p:nvSpPr>
          <p:cNvPr id="41" name="文本框 2"/>
          <p:cNvSpPr txBox="1"/>
          <p:nvPr/>
        </p:nvSpPr>
        <p:spPr>
          <a:xfrm>
            <a:off x="0" y="158473"/>
            <a:ext cx="9144000" cy="523220"/>
          </a:xfrm>
          <a:prstGeom prst="rect">
            <a:avLst/>
          </a:prstGeom>
          <a:noFill/>
        </p:spPr>
        <p:txBody>
          <a:bodyPr wrap="square" rtlCol="0">
            <a:spAutoFit/>
          </a:bodyPr>
          <a:lstStyle/>
          <a:p>
            <a:pPr algn="ctr" defTabSz="1218565"/>
            <a:r>
              <a:rPr lang="en-US" altLang="zh-CN" sz="2800" b="1" dirty="0">
                <a:solidFill>
                  <a:srgbClr val="0070C0"/>
                </a:solidFill>
                <a:latin typeface="微软雅黑" panose="020B0503020204020204" pitchFamily="34" charset="-122"/>
                <a:ea typeface="微软雅黑" panose="020B0503020204020204" pitchFamily="34" charset="-122"/>
              </a:rPr>
              <a:t>6.5.2 </a:t>
            </a:r>
            <a:r>
              <a:rPr lang="zh-CN" altLang="en-US" sz="2800" b="1" dirty="0">
                <a:solidFill>
                  <a:srgbClr val="0070C0"/>
                </a:solidFill>
                <a:latin typeface="微软雅黑" panose="020B0503020204020204" pitchFamily="34" charset="-122"/>
                <a:ea typeface="微软雅黑" panose="020B0503020204020204" pitchFamily="34" charset="-122"/>
              </a:rPr>
              <a:t>隐马尔可夫模型的概念及示例</a:t>
            </a:r>
          </a:p>
        </p:txBody>
      </p:sp>
      <p:sp>
        <p:nvSpPr>
          <p:cNvPr id="4" name="灯片编号占位符 1"/>
          <p:cNvSpPr txBox="1"/>
          <p:nvPr/>
        </p:nvSpPr>
        <p:spPr>
          <a:xfrm>
            <a:off x="6791621" y="6464141"/>
            <a:ext cx="2133600" cy="273844"/>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1BEBC7A-FD02-486B-81B5-A845787C689C}" type="slidenum">
              <a:rPr lang="zh-CN" altLang="en-US" sz="1600" smtClean="0"/>
              <a:t>58</a:t>
            </a:fld>
            <a:endParaRPr lang="zh-CN" altLang="en-US" sz="1600" dirty="0"/>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5" name="Rectangle 1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7"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8"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Tree>
  </p:cSld>
  <p:clrMapOvr>
    <a:masterClrMapping/>
  </p:clrMapOvr>
  <p:transition spd="slow">
    <p:wip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0" name="Content Placeholder 2"/>
              <p:cNvSpPr txBox="1"/>
              <p:nvPr/>
            </p:nvSpPr>
            <p:spPr>
              <a:xfrm>
                <a:off x="411481" y="681692"/>
                <a:ext cx="8330184" cy="5773971"/>
              </a:xfrm>
              <a:prstGeom prst="rect">
                <a:avLst/>
              </a:prstGeom>
            </p:spPr>
            <p:txBody>
              <a:bodyPr vert="horz" lIns="91392" tIns="45696" rIns="91392" bIns="45696"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Bef>
                    <a:spcPts val="0"/>
                  </a:spcBef>
                  <a:buNone/>
                </a:pPr>
                <a:r>
                  <a:rPr lang="en-US" altLang="zh-CN" sz="2400" b="1" dirty="0">
                    <a:solidFill>
                      <a:srgbClr val="0070C0"/>
                    </a:solidFill>
                    <a:latin typeface="Arial" panose="020B0604020202020204" pitchFamily="34" charset="0"/>
                    <a:ea typeface="微软雅黑" panose="020B0503020204020204" pitchFamily="34" charset="-122"/>
                    <a:cs typeface="Arial" panose="020B0604020202020204" pitchFamily="34" charset="0"/>
                  </a:rPr>
                  <a:t>2.</a:t>
                </a:r>
                <a:r>
                  <a:rPr lang="zh-CN" altLang="en-US" sz="2400" b="1" dirty="0">
                    <a:solidFill>
                      <a:srgbClr val="0070C0"/>
                    </a:solidFill>
                    <a:latin typeface="Arial" panose="020B0604020202020204" pitchFamily="34" charset="0"/>
                    <a:ea typeface="微软雅黑" panose="020B0503020204020204" pitchFamily="34" charset="-122"/>
                    <a:cs typeface="Arial" panose="020B0604020202020204" pitchFamily="34" charset="0"/>
                  </a:rPr>
                  <a:t>学习问题</a:t>
                </a:r>
                <a:endParaRPr lang="en-US" altLang="zh-CN" sz="24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buNone/>
                </a:pP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估计出隐马尔可夫模型的参数</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𝜆</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𝐴</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𝐵</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𝜋</m:t>
                        </m:r>
                      </m:e>
                    </m:d>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的问题是学习问题。隐马尔可夫模型的学习分为监督学习和无监督学习。监督学习的训练样本包含有观测序列和状态序列，无监督学习的训练样本只含有观测序列。</a:t>
                </a: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buNone/>
                </a:pP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监督学习比较容易实现，用极大似然法来估计各参数，可得其估计量为对应的频率，即用频率来作为概率的估计。</a:t>
                </a: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buNone/>
                </a:pP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隐马尔可夫链中的无监督学习一般采用</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EM</a:t>
                </a: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算法来学习参数，称为</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Baum-Welch</a:t>
                </a: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算法。</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Baum-Welch</a:t>
                </a: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算法只从观测序列中学习隐马尔可夫模型</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𝜆</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𝐴</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𝐵</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𝜋</m:t>
                        </m:r>
                      </m:e>
                    </m:d>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的参数。在隐马尔可夫模型中，可见的是观测序列，而状态序列是不可见的隐变量序列。</a:t>
                </a:r>
              </a:p>
              <a:p>
                <a:pPr marL="0" indent="457200">
                  <a:lnSpc>
                    <a:spcPct val="150000"/>
                  </a:lnSpc>
                  <a:buNone/>
                </a:pP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buNone/>
                </a:pP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p:txBody>
          </p:sp>
        </mc:Choice>
        <mc:Fallback xmlns="">
          <p:sp>
            <p:nvSpPr>
              <p:cNvPr id="20" name="Content Placeholder 2"/>
              <p:cNvSpPr txBox="1">
                <a:spLocks noRot="1" noChangeAspect="1" noMove="1" noResize="1" noEditPoints="1" noAdjustHandles="1" noChangeArrowheads="1" noChangeShapeType="1" noTextEdit="1"/>
              </p:cNvSpPr>
              <p:nvPr/>
            </p:nvSpPr>
            <p:spPr>
              <a:xfrm>
                <a:off x="411481" y="681692"/>
                <a:ext cx="8330184" cy="5773971"/>
              </a:xfrm>
              <a:prstGeom prst="rect">
                <a:avLst/>
              </a:prstGeom>
              <a:blipFill rotWithShape="1">
                <a:blip r:embed="rId3"/>
                <a:stretch>
                  <a:fillRect l="-1171" t="-845" r="-952"/>
                </a:stretch>
              </a:blipFill>
            </p:spPr>
            <p:txBody>
              <a:bodyPr/>
              <a:lstStyle/>
              <a:p>
                <a:r>
                  <a:rPr lang="zh-CN" altLang="en-US">
                    <a:noFill/>
                  </a:rPr>
                  <a:t> </a:t>
                </a:r>
                <a:endParaRPr lang="zh-CN" altLang="en-US">
                  <a:noFill/>
                </a:endParaRPr>
              </a:p>
            </p:txBody>
          </p:sp>
        </mc:Fallback>
      </mc:AlternateContent>
      <p:sp>
        <p:nvSpPr>
          <p:cNvPr id="41" name="文本框 2"/>
          <p:cNvSpPr txBox="1"/>
          <p:nvPr/>
        </p:nvSpPr>
        <p:spPr>
          <a:xfrm>
            <a:off x="0" y="158473"/>
            <a:ext cx="9144000" cy="523220"/>
          </a:xfrm>
          <a:prstGeom prst="rect">
            <a:avLst/>
          </a:prstGeom>
          <a:noFill/>
        </p:spPr>
        <p:txBody>
          <a:bodyPr wrap="square" rtlCol="0">
            <a:spAutoFit/>
          </a:bodyPr>
          <a:lstStyle/>
          <a:p>
            <a:pPr algn="ctr" defTabSz="1218565"/>
            <a:r>
              <a:rPr lang="en-US" altLang="zh-CN" sz="2800" b="1" dirty="0">
                <a:solidFill>
                  <a:srgbClr val="0070C0"/>
                </a:solidFill>
                <a:latin typeface="微软雅黑" panose="020B0503020204020204" pitchFamily="34" charset="-122"/>
                <a:ea typeface="微软雅黑" panose="020B0503020204020204" pitchFamily="34" charset="-122"/>
              </a:rPr>
              <a:t>6.5.2 </a:t>
            </a:r>
            <a:r>
              <a:rPr lang="zh-CN" altLang="en-US" sz="2800" b="1" dirty="0">
                <a:solidFill>
                  <a:srgbClr val="0070C0"/>
                </a:solidFill>
                <a:latin typeface="微软雅黑" panose="020B0503020204020204" pitchFamily="34" charset="-122"/>
                <a:ea typeface="微软雅黑" panose="020B0503020204020204" pitchFamily="34" charset="-122"/>
              </a:rPr>
              <a:t>隐马尔可夫模型的概念及示例</a:t>
            </a:r>
          </a:p>
        </p:txBody>
      </p:sp>
      <p:sp>
        <p:nvSpPr>
          <p:cNvPr id="4" name="灯片编号占位符 1"/>
          <p:cNvSpPr txBox="1"/>
          <p:nvPr/>
        </p:nvSpPr>
        <p:spPr>
          <a:xfrm>
            <a:off x="6791621" y="6464141"/>
            <a:ext cx="2133600" cy="273844"/>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1BEBC7A-FD02-486B-81B5-A845787C689C}" type="slidenum">
              <a:rPr lang="zh-CN" altLang="en-US" sz="1600" smtClean="0"/>
              <a:t>59</a:t>
            </a:fld>
            <a:endParaRPr lang="zh-CN" altLang="en-US" sz="1600" dirty="0"/>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5" name="Rectangle 1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7"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8"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Tree>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0" name="Content Placeholder 2"/>
              <p:cNvSpPr txBox="1"/>
              <p:nvPr/>
            </p:nvSpPr>
            <p:spPr>
              <a:xfrm>
                <a:off x="411481" y="681693"/>
                <a:ext cx="8330184" cy="5773971"/>
              </a:xfrm>
              <a:prstGeom prst="rect">
                <a:avLst/>
              </a:prstGeom>
            </p:spPr>
            <p:txBody>
              <a:bodyPr vert="horz" lIns="91392" tIns="45696" rIns="91392" bIns="45696"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457200">
                  <a:lnSpc>
                    <a:spcPct val="150000"/>
                  </a:lnSpc>
                  <a:spcBef>
                    <a:spcPts val="0"/>
                  </a:spcBef>
                  <a:buNone/>
                </a:pP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在标注任务中，输入的</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𝑥</m:t>
                            </m:r>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e>
                            </m:d>
                          </m:sup>
                        </m:s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𝑥</m:t>
                            </m:r>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e>
                            </m:d>
                          </m:sup>
                        </m:s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𝑥</m:t>
                            </m:r>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𝑛</m:t>
                                </m:r>
                              </m:e>
                            </m:d>
                          </m:sup>
                        </m:sSup>
                      </m:e>
                    </m:d>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表示一个可观测的序列，该序列的元素存在一定的关联关系。标注任务的输出是与</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对应的标签序列</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𝒚</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𝑦</m:t>
                            </m:r>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e>
                            </m:d>
                          </m:sup>
                        </m:s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𝑦</m:t>
                            </m:r>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e>
                            </m:d>
                          </m:sup>
                        </m:s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𝑦</m:t>
                            </m:r>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𝑛</m:t>
                                </m:r>
                              </m:e>
                            </m:d>
                          </m:sup>
                        </m:sSup>
                      </m:e>
                    </m:d>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，标签取值于标签值空间。</a:t>
                </a: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在学习过程，模型学习到从序列</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到序列</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𝒚</m:t>
                    </m:r>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的条件概率：</a:t>
                </a: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14:m>
                  <m:oMathPara xmlns:m="http://schemas.openxmlformats.org/officeDocument/2006/math">
                    <m:oMathParaPr>
                      <m:jc m:val="centerGroup"/>
                    </m:oMathParaPr>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𝑃</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𝑦</m:t>
                          </m:r>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e>
                          </m:d>
                        </m:sup>
                      </m:s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𝑦</m:t>
                          </m:r>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e>
                          </m:d>
                        </m:sup>
                      </m:s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𝑦</m:t>
                          </m:r>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𝑛</m:t>
                              </m:r>
                            </m:e>
                          </m:d>
                        </m:sup>
                      </m:s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𝑥</m:t>
                          </m:r>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e>
                          </m:d>
                        </m:sup>
                      </m:s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𝑥</m:t>
                          </m:r>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e>
                          </m:d>
                        </m:sup>
                      </m:s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𝑥</m:t>
                          </m:r>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𝑛</m:t>
                              </m:r>
                            </m:e>
                          </m:d>
                        </m:sup>
                      </m:s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oMath>
                  </m:oMathPara>
                </a14:m>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标注过程，就是对一个输入序列</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𝑥</m:t>
                            </m:r>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e>
                            </m:d>
                          </m:sup>
                        </m:s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𝑥</m:t>
                            </m:r>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e>
                            </m:d>
                          </m:sup>
                        </m:s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𝑥</m:t>
                            </m:r>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𝑛</m:t>
                                </m:r>
                              </m:e>
                            </m:d>
                          </m:sup>
                        </m:sSup>
                      </m:e>
                    </m:d>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找到</a:t>
                </a:r>
                <a:r>
                  <a:rPr lang="zh-CN" altLang="zh-CN" sz="2200" dirty="0">
                    <a:solidFill>
                      <a:srgbClr val="C00000"/>
                    </a:solidFill>
                    <a:latin typeface="Arial" panose="020B0604020202020204" pitchFamily="34" charset="0"/>
                    <a:ea typeface="微软雅黑" panose="020B0503020204020204" pitchFamily="34" charset="-122"/>
                    <a:cs typeface="Arial" panose="020B0604020202020204" pitchFamily="34" charset="0"/>
                  </a:rPr>
                  <a:t>使条件概率</a:t>
                </a:r>
                <a14:m>
                  <m:oMath xmlns:m="http://schemas.openxmlformats.org/officeDocument/2006/math">
                    <m:r>
                      <a:rPr lang="en-US" altLang="zh-CN" sz="2200">
                        <a:solidFill>
                          <a:srgbClr val="C00000"/>
                        </a:solidFill>
                        <a:latin typeface="Cambria Math"/>
                        <a:ea typeface="微软雅黑" panose="020B0503020204020204" pitchFamily="34" charset="-122"/>
                        <a:cs typeface="Arial" panose="020B0604020202020204" pitchFamily="34" charset="0"/>
                      </a:rPr>
                      <m:t>𝑃</m:t>
                    </m:r>
                    <m:d>
                      <m:dPr>
                        <m:ctrlPr>
                          <a:rPr lang="zh-CN" altLang="zh-CN" sz="2200" i="1">
                            <a:solidFill>
                              <a:srgbClr val="C00000"/>
                            </a:solidFill>
                            <a:latin typeface="Cambria Math" panose="02040503050406030204" pitchFamily="18" charset="0"/>
                            <a:ea typeface="微软雅黑" panose="020B0503020204020204" pitchFamily="34" charset="-122"/>
                            <a:cs typeface="Arial" panose="020B0604020202020204" pitchFamily="34" charset="0"/>
                          </a:rPr>
                        </m:ctrlPr>
                      </m:dPr>
                      <m:e>
                        <m:d>
                          <m:dPr>
                            <m:ctrlPr>
                              <a:rPr lang="zh-CN" altLang="zh-CN" sz="2200" i="1">
                                <a:solidFill>
                                  <a:srgbClr val="C00000"/>
                                </a:solidFill>
                                <a:latin typeface="Cambria Math" panose="02040503050406030204" pitchFamily="18" charset="0"/>
                                <a:ea typeface="微软雅黑" panose="020B0503020204020204" pitchFamily="34" charset="-122"/>
                                <a:cs typeface="Arial" panose="020B0604020202020204" pitchFamily="34" charset="0"/>
                              </a:rPr>
                            </m:ctrlPr>
                          </m:dPr>
                          <m:e>
                            <m:sSup>
                              <m:sSupPr>
                                <m:ctrlPr>
                                  <a:rPr lang="zh-CN" altLang="zh-CN" sz="2200" i="1">
                                    <a:solidFill>
                                      <a:srgbClr val="C00000"/>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srgbClr val="C00000"/>
                                    </a:solidFill>
                                    <a:latin typeface="Cambria Math"/>
                                    <a:ea typeface="微软雅黑" panose="020B0503020204020204" pitchFamily="34" charset="-122"/>
                                    <a:cs typeface="Arial" panose="020B0604020202020204" pitchFamily="34" charset="0"/>
                                  </a:rPr>
                                  <m:t>𝑦</m:t>
                                </m:r>
                              </m:e>
                              <m:sup>
                                <m:d>
                                  <m:dPr>
                                    <m:ctrlPr>
                                      <a:rPr lang="zh-CN" altLang="zh-CN" sz="2200" i="1">
                                        <a:solidFill>
                                          <a:srgbClr val="C00000"/>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srgbClr val="C00000"/>
                                        </a:solidFill>
                                        <a:latin typeface="Cambria Math"/>
                                        <a:ea typeface="微软雅黑" panose="020B0503020204020204" pitchFamily="34" charset="-122"/>
                                        <a:cs typeface="Arial" panose="020B0604020202020204" pitchFamily="34" charset="0"/>
                                      </a:rPr>
                                      <m:t>1</m:t>
                                    </m:r>
                                  </m:e>
                                </m:d>
                              </m:sup>
                            </m:sSup>
                            <m:r>
                              <a:rPr lang="en-US" altLang="zh-CN" sz="2200">
                                <a:solidFill>
                                  <a:srgbClr val="C00000"/>
                                </a:solidFill>
                                <a:latin typeface="Cambria Math"/>
                                <a:ea typeface="微软雅黑" panose="020B0503020204020204" pitchFamily="34" charset="-122"/>
                                <a:cs typeface="Arial" panose="020B0604020202020204" pitchFamily="34" charset="0"/>
                              </a:rPr>
                              <m:t>,</m:t>
                            </m:r>
                            <m:sSup>
                              <m:sSupPr>
                                <m:ctrlPr>
                                  <a:rPr lang="zh-CN" altLang="zh-CN" sz="2200" i="1">
                                    <a:solidFill>
                                      <a:srgbClr val="C00000"/>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srgbClr val="C00000"/>
                                    </a:solidFill>
                                    <a:latin typeface="Cambria Math"/>
                                    <a:ea typeface="微软雅黑" panose="020B0503020204020204" pitchFamily="34" charset="-122"/>
                                    <a:cs typeface="Arial" panose="020B0604020202020204" pitchFamily="34" charset="0"/>
                                  </a:rPr>
                                  <m:t>𝑦</m:t>
                                </m:r>
                              </m:e>
                              <m:sup>
                                <m:d>
                                  <m:dPr>
                                    <m:ctrlPr>
                                      <a:rPr lang="zh-CN" altLang="zh-CN" sz="2200" i="1">
                                        <a:solidFill>
                                          <a:srgbClr val="C00000"/>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srgbClr val="C00000"/>
                                        </a:solidFill>
                                        <a:latin typeface="Cambria Math"/>
                                        <a:ea typeface="微软雅黑" panose="020B0503020204020204" pitchFamily="34" charset="-122"/>
                                        <a:cs typeface="Arial" panose="020B0604020202020204" pitchFamily="34" charset="0"/>
                                      </a:rPr>
                                      <m:t>2</m:t>
                                    </m:r>
                                  </m:e>
                                </m:d>
                              </m:sup>
                            </m:sSup>
                            <m:r>
                              <a:rPr lang="en-US" altLang="zh-CN" sz="2200">
                                <a:solidFill>
                                  <a:srgbClr val="C00000"/>
                                </a:solidFill>
                                <a:latin typeface="Cambria Math"/>
                                <a:ea typeface="微软雅黑" panose="020B0503020204020204" pitchFamily="34" charset="-122"/>
                                <a:cs typeface="Arial" panose="020B0604020202020204" pitchFamily="34" charset="0"/>
                              </a:rPr>
                              <m:t>,…,</m:t>
                            </m:r>
                            <m:sSup>
                              <m:sSupPr>
                                <m:ctrlPr>
                                  <a:rPr lang="zh-CN" altLang="zh-CN" sz="2200" i="1">
                                    <a:solidFill>
                                      <a:srgbClr val="C00000"/>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srgbClr val="C00000"/>
                                    </a:solidFill>
                                    <a:latin typeface="Cambria Math"/>
                                    <a:ea typeface="微软雅黑" panose="020B0503020204020204" pitchFamily="34" charset="-122"/>
                                    <a:cs typeface="Arial" panose="020B0604020202020204" pitchFamily="34" charset="0"/>
                                  </a:rPr>
                                  <m:t>𝑦</m:t>
                                </m:r>
                              </m:e>
                              <m:sup>
                                <m:d>
                                  <m:dPr>
                                    <m:ctrlPr>
                                      <a:rPr lang="zh-CN" altLang="zh-CN" sz="2200" i="1">
                                        <a:solidFill>
                                          <a:srgbClr val="C00000"/>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srgbClr val="C00000"/>
                                        </a:solidFill>
                                        <a:latin typeface="Cambria Math"/>
                                        <a:ea typeface="微软雅黑" panose="020B0503020204020204" pitchFamily="34" charset="-122"/>
                                        <a:cs typeface="Arial" panose="020B0604020202020204" pitchFamily="34" charset="0"/>
                                      </a:rPr>
                                      <m:t>𝑛</m:t>
                                    </m:r>
                                  </m:e>
                                </m:d>
                              </m:sup>
                            </m:sSup>
                          </m:e>
                        </m:d>
                        <m:r>
                          <a:rPr lang="en-US" altLang="zh-CN" sz="2200">
                            <a:solidFill>
                              <a:srgbClr val="C00000"/>
                            </a:solidFill>
                            <a:latin typeface="Cambria Math"/>
                            <a:ea typeface="微软雅黑" panose="020B0503020204020204" pitchFamily="34" charset="-122"/>
                            <a:cs typeface="Arial" panose="020B0604020202020204" pitchFamily="34" charset="0"/>
                          </a:rPr>
                          <m:t>|</m:t>
                        </m:r>
                        <m:d>
                          <m:dPr>
                            <m:ctrlPr>
                              <a:rPr lang="zh-CN" altLang="zh-CN" sz="2200" i="1">
                                <a:solidFill>
                                  <a:srgbClr val="C00000"/>
                                </a:solidFill>
                                <a:latin typeface="Cambria Math" panose="02040503050406030204" pitchFamily="18" charset="0"/>
                                <a:ea typeface="微软雅黑" panose="020B0503020204020204" pitchFamily="34" charset="-122"/>
                                <a:cs typeface="Arial" panose="020B0604020202020204" pitchFamily="34" charset="0"/>
                              </a:rPr>
                            </m:ctrlPr>
                          </m:dPr>
                          <m:e>
                            <m:sSup>
                              <m:sSupPr>
                                <m:ctrlPr>
                                  <a:rPr lang="zh-CN" altLang="zh-CN" sz="2200" i="1">
                                    <a:solidFill>
                                      <a:srgbClr val="C00000"/>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srgbClr val="C00000"/>
                                    </a:solidFill>
                                    <a:latin typeface="Cambria Math"/>
                                    <a:ea typeface="微软雅黑" panose="020B0503020204020204" pitchFamily="34" charset="-122"/>
                                    <a:cs typeface="Arial" panose="020B0604020202020204" pitchFamily="34" charset="0"/>
                                  </a:rPr>
                                  <m:t>𝑥</m:t>
                                </m:r>
                              </m:e>
                              <m:sup>
                                <m:d>
                                  <m:dPr>
                                    <m:ctrlPr>
                                      <a:rPr lang="zh-CN" altLang="zh-CN" sz="2200" i="1">
                                        <a:solidFill>
                                          <a:srgbClr val="C00000"/>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srgbClr val="C00000"/>
                                        </a:solidFill>
                                        <a:latin typeface="Cambria Math"/>
                                        <a:ea typeface="微软雅黑" panose="020B0503020204020204" pitchFamily="34" charset="-122"/>
                                        <a:cs typeface="Arial" panose="020B0604020202020204" pitchFamily="34" charset="0"/>
                                      </a:rPr>
                                      <m:t>1</m:t>
                                    </m:r>
                                  </m:e>
                                </m:d>
                              </m:sup>
                            </m:sSup>
                            <m:r>
                              <a:rPr lang="en-US" altLang="zh-CN" sz="2200">
                                <a:solidFill>
                                  <a:srgbClr val="C00000"/>
                                </a:solidFill>
                                <a:latin typeface="Cambria Math"/>
                                <a:ea typeface="微软雅黑" panose="020B0503020204020204" pitchFamily="34" charset="-122"/>
                                <a:cs typeface="Arial" panose="020B0604020202020204" pitchFamily="34" charset="0"/>
                              </a:rPr>
                              <m:t>,</m:t>
                            </m:r>
                            <m:sSup>
                              <m:sSupPr>
                                <m:ctrlPr>
                                  <a:rPr lang="zh-CN" altLang="zh-CN" sz="2200" i="1">
                                    <a:solidFill>
                                      <a:srgbClr val="C00000"/>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srgbClr val="C00000"/>
                                    </a:solidFill>
                                    <a:latin typeface="Cambria Math"/>
                                    <a:ea typeface="微软雅黑" panose="020B0503020204020204" pitchFamily="34" charset="-122"/>
                                    <a:cs typeface="Arial" panose="020B0604020202020204" pitchFamily="34" charset="0"/>
                                  </a:rPr>
                                  <m:t>𝑥</m:t>
                                </m:r>
                              </m:e>
                              <m:sup>
                                <m:d>
                                  <m:dPr>
                                    <m:ctrlPr>
                                      <a:rPr lang="zh-CN" altLang="zh-CN" sz="2200" i="1">
                                        <a:solidFill>
                                          <a:srgbClr val="C00000"/>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srgbClr val="C00000"/>
                                        </a:solidFill>
                                        <a:latin typeface="Cambria Math"/>
                                        <a:ea typeface="微软雅黑" panose="020B0503020204020204" pitchFamily="34" charset="-122"/>
                                        <a:cs typeface="Arial" panose="020B0604020202020204" pitchFamily="34" charset="0"/>
                                      </a:rPr>
                                      <m:t>2</m:t>
                                    </m:r>
                                  </m:e>
                                </m:d>
                              </m:sup>
                            </m:sSup>
                            <m:r>
                              <a:rPr lang="en-US" altLang="zh-CN" sz="2200">
                                <a:solidFill>
                                  <a:srgbClr val="C00000"/>
                                </a:solidFill>
                                <a:latin typeface="Cambria Math"/>
                                <a:ea typeface="微软雅黑" panose="020B0503020204020204" pitchFamily="34" charset="-122"/>
                                <a:cs typeface="Arial" panose="020B0604020202020204" pitchFamily="34" charset="0"/>
                              </a:rPr>
                              <m:t>,…,</m:t>
                            </m:r>
                            <m:sSup>
                              <m:sSupPr>
                                <m:ctrlPr>
                                  <a:rPr lang="zh-CN" altLang="zh-CN" sz="2200" i="1">
                                    <a:solidFill>
                                      <a:srgbClr val="C00000"/>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srgbClr val="C00000"/>
                                    </a:solidFill>
                                    <a:latin typeface="Cambria Math"/>
                                    <a:ea typeface="微软雅黑" panose="020B0503020204020204" pitchFamily="34" charset="-122"/>
                                    <a:cs typeface="Arial" panose="020B0604020202020204" pitchFamily="34" charset="0"/>
                                  </a:rPr>
                                  <m:t>𝑥</m:t>
                                </m:r>
                              </m:e>
                              <m:sup>
                                <m:d>
                                  <m:dPr>
                                    <m:ctrlPr>
                                      <a:rPr lang="zh-CN" altLang="zh-CN" sz="2200" i="1">
                                        <a:solidFill>
                                          <a:srgbClr val="C00000"/>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srgbClr val="C00000"/>
                                        </a:solidFill>
                                        <a:latin typeface="Cambria Math"/>
                                        <a:ea typeface="微软雅黑" panose="020B0503020204020204" pitchFamily="34" charset="-122"/>
                                        <a:cs typeface="Arial" panose="020B0604020202020204" pitchFamily="34" charset="0"/>
                                      </a:rPr>
                                      <m:t>𝑛</m:t>
                                    </m:r>
                                  </m:e>
                                </m:d>
                              </m:sup>
                            </m:sSup>
                          </m:e>
                        </m:d>
                      </m:e>
                    </m:d>
                  </m:oMath>
                </a14:m>
                <a:r>
                  <a:rPr lang="zh-CN" altLang="zh-CN" sz="2200" dirty="0">
                    <a:solidFill>
                      <a:srgbClr val="C00000"/>
                    </a:solidFill>
                    <a:latin typeface="Arial" panose="020B0604020202020204" pitchFamily="34" charset="0"/>
                    <a:ea typeface="微软雅黑" panose="020B0503020204020204" pitchFamily="34" charset="-122"/>
                    <a:cs typeface="Arial" panose="020B0604020202020204" pitchFamily="34" charset="0"/>
                  </a:rPr>
                  <a:t>最大的标记序列</a:t>
                </a:r>
                <a14:m>
                  <m:oMath xmlns:m="http://schemas.openxmlformats.org/officeDocument/2006/math">
                    <m:acc>
                      <m:accPr>
                        <m:chr m:val="̂"/>
                        <m:ctrlPr>
                          <a:rPr lang="zh-CN" altLang="zh-CN" sz="2200" i="1">
                            <a:solidFill>
                              <a:srgbClr val="C00000"/>
                            </a:solidFill>
                            <a:latin typeface="Cambria Math" panose="02040503050406030204" pitchFamily="18" charset="0"/>
                            <a:ea typeface="微软雅黑" panose="020B0503020204020204" pitchFamily="34" charset="-122"/>
                            <a:cs typeface="Arial" panose="020B0604020202020204" pitchFamily="34" charset="0"/>
                          </a:rPr>
                        </m:ctrlPr>
                      </m:accPr>
                      <m:e>
                        <m:r>
                          <a:rPr lang="en-US" altLang="zh-CN" sz="2200">
                            <a:solidFill>
                              <a:srgbClr val="C00000"/>
                            </a:solidFill>
                            <a:latin typeface="Cambria Math"/>
                            <a:ea typeface="微软雅黑" panose="020B0503020204020204" pitchFamily="34" charset="-122"/>
                            <a:cs typeface="Arial" panose="020B0604020202020204" pitchFamily="34" charset="0"/>
                          </a:rPr>
                          <m:t>𝒚</m:t>
                        </m:r>
                      </m:e>
                    </m:acc>
                    <m:r>
                      <a:rPr lang="en-US" altLang="zh-CN" sz="2200">
                        <a:solidFill>
                          <a:srgbClr val="C00000"/>
                        </a:solidFill>
                        <a:latin typeface="Cambria Math"/>
                        <a:ea typeface="微软雅黑" panose="020B0503020204020204" pitchFamily="34" charset="-122"/>
                        <a:cs typeface="Arial" panose="020B0604020202020204" pitchFamily="34" charset="0"/>
                      </a:rPr>
                      <m:t>=</m:t>
                    </m:r>
                    <m:d>
                      <m:dPr>
                        <m:ctrlPr>
                          <a:rPr lang="zh-CN" altLang="zh-CN" sz="2200" i="1">
                            <a:solidFill>
                              <a:srgbClr val="C00000"/>
                            </a:solidFill>
                            <a:latin typeface="Cambria Math" panose="02040503050406030204" pitchFamily="18" charset="0"/>
                            <a:ea typeface="微软雅黑" panose="020B0503020204020204" pitchFamily="34" charset="-122"/>
                            <a:cs typeface="Arial" panose="020B0604020202020204" pitchFamily="34" charset="0"/>
                          </a:rPr>
                        </m:ctrlPr>
                      </m:dPr>
                      <m:e>
                        <m:sSup>
                          <m:sSupPr>
                            <m:ctrlPr>
                              <a:rPr lang="zh-CN" altLang="zh-CN" sz="2200" i="1">
                                <a:solidFill>
                                  <a:srgbClr val="C00000"/>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srgbClr val="C00000"/>
                                </a:solidFill>
                                <a:latin typeface="Cambria Math"/>
                                <a:ea typeface="微软雅黑" panose="020B0503020204020204" pitchFamily="34" charset="-122"/>
                                <a:cs typeface="Arial" panose="020B0604020202020204" pitchFamily="34" charset="0"/>
                              </a:rPr>
                              <m:t>𝑦</m:t>
                            </m:r>
                          </m:e>
                          <m:sup>
                            <m:d>
                              <m:dPr>
                                <m:ctrlPr>
                                  <a:rPr lang="zh-CN" altLang="zh-CN" sz="2200" i="1">
                                    <a:solidFill>
                                      <a:srgbClr val="C00000"/>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srgbClr val="C00000"/>
                                    </a:solidFill>
                                    <a:latin typeface="Cambria Math"/>
                                    <a:ea typeface="微软雅黑" panose="020B0503020204020204" pitchFamily="34" charset="-122"/>
                                    <a:cs typeface="Arial" panose="020B0604020202020204" pitchFamily="34" charset="0"/>
                                  </a:rPr>
                                  <m:t>1</m:t>
                                </m:r>
                              </m:e>
                            </m:d>
                          </m:sup>
                        </m:sSup>
                        <m:r>
                          <a:rPr lang="en-US" altLang="zh-CN" sz="2200">
                            <a:solidFill>
                              <a:srgbClr val="C00000"/>
                            </a:solidFill>
                            <a:latin typeface="Cambria Math"/>
                            <a:ea typeface="微软雅黑" panose="020B0503020204020204" pitchFamily="34" charset="-122"/>
                            <a:cs typeface="Arial" panose="020B0604020202020204" pitchFamily="34" charset="0"/>
                          </a:rPr>
                          <m:t>,</m:t>
                        </m:r>
                        <m:sSup>
                          <m:sSupPr>
                            <m:ctrlPr>
                              <a:rPr lang="zh-CN" altLang="zh-CN" sz="2200" i="1">
                                <a:solidFill>
                                  <a:srgbClr val="C00000"/>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srgbClr val="C00000"/>
                                </a:solidFill>
                                <a:latin typeface="Cambria Math"/>
                                <a:ea typeface="微软雅黑" panose="020B0503020204020204" pitchFamily="34" charset="-122"/>
                                <a:cs typeface="Arial" panose="020B0604020202020204" pitchFamily="34" charset="0"/>
                              </a:rPr>
                              <m:t>𝑦</m:t>
                            </m:r>
                          </m:e>
                          <m:sup>
                            <m:d>
                              <m:dPr>
                                <m:ctrlPr>
                                  <a:rPr lang="zh-CN" altLang="zh-CN" sz="2200" i="1">
                                    <a:solidFill>
                                      <a:srgbClr val="C00000"/>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srgbClr val="C00000"/>
                                    </a:solidFill>
                                    <a:latin typeface="Cambria Math"/>
                                    <a:ea typeface="微软雅黑" panose="020B0503020204020204" pitchFamily="34" charset="-122"/>
                                    <a:cs typeface="Arial" panose="020B0604020202020204" pitchFamily="34" charset="0"/>
                                  </a:rPr>
                                  <m:t>2</m:t>
                                </m:r>
                              </m:e>
                            </m:d>
                          </m:sup>
                        </m:sSup>
                        <m:r>
                          <a:rPr lang="en-US" altLang="zh-CN" sz="2200">
                            <a:solidFill>
                              <a:srgbClr val="C00000"/>
                            </a:solidFill>
                            <a:latin typeface="Cambria Math"/>
                            <a:ea typeface="微软雅黑" panose="020B0503020204020204" pitchFamily="34" charset="-122"/>
                            <a:cs typeface="Arial" panose="020B0604020202020204" pitchFamily="34" charset="0"/>
                          </a:rPr>
                          <m:t>,…,</m:t>
                        </m:r>
                        <m:sSup>
                          <m:sSupPr>
                            <m:ctrlPr>
                              <a:rPr lang="zh-CN" altLang="zh-CN" sz="2200" i="1">
                                <a:solidFill>
                                  <a:srgbClr val="C00000"/>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srgbClr val="C00000"/>
                                </a:solidFill>
                                <a:latin typeface="Cambria Math"/>
                                <a:ea typeface="微软雅黑" panose="020B0503020204020204" pitchFamily="34" charset="-122"/>
                                <a:cs typeface="Arial" panose="020B0604020202020204" pitchFamily="34" charset="0"/>
                              </a:rPr>
                              <m:t>𝑦</m:t>
                            </m:r>
                          </m:e>
                          <m:sup>
                            <m:d>
                              <m:dPr>
                                <m:ctrlPr>
                                  <a:rPr lang="zh-CN" altLang="zh-CN" sz="2200" i="1">
                                    <a:solidFill>
                                      <a:srgbClr val="C00000"/>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srgbClr val="C00000"/>
                                    </a:solidFill>
                                    <a:latin typeface="Cambria Math"/>
                                    <a:ea typeface="微软雅黑" panose="020B0503020204020204" pitchFamily="34" charset="-122"/>
                                    <a:cs typeface="Arial" panose="020B0604020202020204" pitchFamily="34" charset="0"/>
                                  </a:rPr>
                                  <m:t>𝑛</m:t>
                                </m:r>
                              </m:e>
                            </m:d>
                          </m:sup>
                        </m:sSup>
                      </m:e>
                    </m:d>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a:t>
                </a:r>
              </a:p>
            </p:txBody>
          </p:sp>
        </mc:Choice>
        <mc:Fallback xmlns="">
          <p:sp>
            <p:nvSpPr>
              <p:cNvPr id="20" name="Content Placeholder 2"/>
              <p:cNvSpPr txBox="1">
                <a:spLocks noRot="1" noChangeAspect="1" noMove="1" noResize="1" noEditPoints="1" noAdjustHandles="1" noChangeArrowheads="1" noChangeShapeType="1" noTextEdit="1"/>
              </p:cNvSpPr>
              <p:nvPr/>
            </p:nvSpPr>
            <p:spPr>
              <a:xfrm>
                <a:off x="411481" y="681693"/>
                <a:ext cx="8330184" cy="5773971"/>
              </a:xfrm>
              <a:prstGeom prst="rect">
                <a:avLst/>
              </a:prstGeom>
              <a:blipFill rotWithShape="1">
                <a:blip r:embed="rId3"/>
                <a:stretch>
                  <a:fillRect l="-952" r="-4246"/>
                </a:stretch>
              </a:blipFill>
            </p:spPr>
            <p:txBody>
              <a:bodyPr/>
              <a:lstStyle/>
              <a:p>
                <a:r>
                  <a:rPr lang="zh-CN" altLang="en-US">
                    <a:noFill/>
                  </a:rPr>
                  <a:t> </a:t>
                </a:r>
              </a:p>
            </p:txBody>
          </p:sp>
        </mc:Fallback>
      </mc:AlternateContent>
      <p:sp>
        <p:nvSpPr>
          <p:cNvPr id="41" name="文本框 2"/>
          <p:cNvSpPr txBox="1"/>
          <p:nvPr/>
        </p:nvSpPr>
        <p:spPr>
          <a:xfrm>
            <a:off x="0" y="158473"/>
            <a:ext cx="9144000" cy="523220"/>
          </a:xfrm>
          <a:prstGeom prst="rect">
            <a:avLst/>
          </a:prstGeom>
          <a:noFill/>
        </p:spPr>
        <p:txBody>
          <a:bodyPr wrap="square" rtlCol="0">
            <a:spAutoFit/>
          </a:bodyPr>
          <a:lstStyle/>
          <a:p>
            <a:pPr algn="ctr" defTabSz="1218565"/>
            <a:r>
              <a:rPr lang="en-US" altLang="zh-CN" sz="2800" b="1" dirty="0">
                <a:solidFill>
                  <a:srgbClr val="0070C0"/>
                </a:solidFill>
                <a:latin typeface="微软雅黑" panose="020B0503020204020204" pitchFamily="34" charset="-122"/>
                <a:ea typeface="微软雅黑" panose="020B0503020204020204" pitchFamily="34" charset="-122"/>
              </a:rPr>
              <a:t>6.1.1 </a:t>
            </a:r>
            <a:r>
              <a:rPr lang="zh-CN" altLang="en-US" sz="2800" b="1" dirty="0">
                <a:solidFill>
                  <a:srgbClr val="0070C0"/>
                </a:solidFill>
                <a:latin typeface="微软雅黑" panose="020B0503020204020204" pitchFamily="34" charset="-122"/>
                <a:ea typeface="微软雅黑" panose="020B0503020204020204" pitchFamily="34" charset="-122"/>
              </a:rPr>
              <a:t>分类、标注和聚类任务的概率模型</a:t>
            </a:r>
          </a:p>
        </p:txBody>
      </p:sp>
      <p:sp>
        <p:nvSpPr>
          <p:cNvPr id="4" name="灯片编号占位符 1"/>
          <p:cNvSpPr txBox="1"/>
          <p:nvPr/>
        </p:nvSpPr>
        <p:spPr>
          <a:xfrm>
            <a:off x="6791621" y="6464141"/>
            <a:ext cx="2133600" cy="273844"/>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1BEBC7A-FD02-486B-81B5-A845787C689C}" type="slidenum">
              <a:rPr lang="zh-CN" altLang="en-US" sz="1600" smtClean="0"/>
              <a:t>6</a:t>
            </a:fld>
            <a:endParaRPr lang="zh-CN" altLang="en-US" sz="1600" dirty="0"/>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5" name="Rectangle 1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7"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pic>
        <p:nvPicPr>
          <p:cNvPr id="204820" name="Picture 2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53141" y="2386750"/>
            <a:ext cx="6646863" cy="1162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76380600"/>
      </p:ext>
    </p:extLst>
  </p:cSld>
  <p:clrMapOvr>
    <a:masterClrMapping/>
  </p:clrMapOvr>
  <p:transition spd="slow">
    <p:wip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0" name="Content Placeholder 2"/>
              <p:cNvSpPr txBox="1"/>
              <p:nvPr/>
            </p:nvSpPr>
            <p:spPr>
              <a:xfrm>
                <a:off x="411481" y="681692"/>
                <a:ext cx="8330184" cy="5773971"/>
              </a:xfrm>
              <a:prstGeom prst="rect">
                <a:avLst/>
              </a:prstGeom>
            </p:spPr>
            <p:txBody>
              <a:bodyPr vert="horz" lIns="91392" tIns="45696" rIns="91392" bIns="45696"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Bef>
                    <a:spcPts val="0"/>
                  </a:spcBef>
                  <a:buNone/>
                </a:pPr>
                <a:r>
                  <a:rPr lang="en-US" altLang="zh-CN" sz="2400" b="1" dirty="0">
                    <a:solidFill>
                      <a:srgbClr val="0070C0"/>
                    </a:solidFill>
                    <a:latin typeface="Arial" panose="020B0604020202020204" pitchFamily="34" charset="0"/>
                    <a:ea typeface="微软雅黑" panose="020B0503020204020204" pitchFamily="34" charset="-122"/>
                    <a:cs typeface="Arial" panose="020B0604020202020204" pitchFamily="34" charset="0"/>
                  </a:rPr>
                  <a:t>3.</a:t>
                </a:r>
                <a:r>
                  <a:rPr lang="zh-CN" altLang="en-US" sz="2400" b="1" dirty="0">
                    <a:solidFill>
                      <a:srgbClr val="0070C0"/>
                    </a:solidFill>
                    <a:latin typeface="Arial" panose="020B0604020202020204" pitchFamily="34" charset="0"/>
                    <a:ea typeface="微软雅黑" panose="020B0503020204020204" pitchFamily="34" charset="-122"/>
                    <a:cs typeface="Arial" panose="020B0604020202020204" pitchFamily="34" charset="0"/>
                  </a:rPr>
                  <a:t>预测问题，也称为解码问题</a:t>
                </a:r>
                <a:endParaRPr lang="en-US" altLang="zh-CN" sz="24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buNone/>
                </a:pP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已知观测序列</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𝑂</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d>
                      <m:dPr>
                        <m:begChr m:val="{"/>
                        <m:endChr m:val="}"/>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𝑜</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𝑜</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𝑜</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𝑇</m:t>
                            </m:r>
                          </m:sub>
                        </m:sSub>
                      </m:e>
                    </m:d>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和模型</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𝜆</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𝐴</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𝐵</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𝜋</m:t>
                        </m:r>
                      </m:e>
                    </m:d>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，求使条件概率</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𝑃</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𝑄</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𝑂</m:t>
                        </m:r>
                      </m:e>
                    </m:d>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最大的状态序列</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𝑄</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d>
                      <m:dPr>
                        <m:begChr m:val="{"/>
                        <m:endChr m:val="}"/>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𝑞</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𝑞</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𝑞</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𝑇</m:t>
                            </m:r>
                          </m:sub>
                        </m:sSub>
                      </m:e>
                    </m:d>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，即给定观测序列，求最有可能的状态序列。</a:t>
                </a: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buNone/>
                </a:pP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buNone/>
                </a:pP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buNone/>
                </a:pP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预测问题面向实际应用，如解决常说的标注问题。如词性标注，在已知模型参数和句子（已分好词）的情况下，要给每个词贴上有“名词”、“动词”等标签，这里已分好词的句子是观测序列，标签序列是状态序列。</a:t>
                </a:r>
                <a:endPar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buNone/>
                </a:pP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buNone/>
                </a:pP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p:txBody>
          </p:sp>
        </mc:Choice>
        <mc:Fallback xmlns="">
          <p:sp>
            <p:nvSpPr>
              <p:cNvPr id="20" name="Content Placeholder 2"/>
              <p:cNvSpPr txBox="1">
                <a:spLocks noRot="1" noChangeAspect="1" noMove="1" noResize="1" noEditPoints="1" noAdjustHandles="1" noChangeArrowheads="1" noChangeShapeType="1" noTextEdit="1"/>
              </p:cNvSpPr>
              <p:nvPr/>
            </p:nvSpPr>
            <p:spPr>
              <a:xfrm>
                <a:off x="411481" y="681692"/>
                <a:ext cx="8330184" cy="5773971"/>
              </a:xfrm>
              <a:prstGeom prst="rect">
                <a:avLst/>
              </a:prstGeom>
              <a:blipFill rotWithShape="1">
                <a:blip r:embed="rId3"/>
                <a:stretch>
                  <a:fillRect l="-1171" t="-845" r="-2562"/>
                </a:stretch>
              </a:blipFill>
            </p:spPr>
            <p:txBody>
              <a:bodyPr/>
              <a:lstStyle/>
              <a:p>
                <a:r>
                  <a:rPr lang="zh-CN" altLang="en-US">
                    <a:noFill/>
                  </a:rPr>
                  <a:t> </a:t>
                </a:r>
                <a:endParaRPr lang="zh-CN" altLang="en-US">
                  <a:noFill/>
                </a:endParaRPr>
              </a:p>
            </p:txBody>
          </p:sp>
        </mc:Fallback>
      </mc:AlternateContent>
      <p:sp>
        <p:nvSpPr>
          <p:cNvPr id="41" name="文本框 2"/>
          <p:cNvSpPr txBox="1"/>
          <p:nvPr/>
        </p:nvSpPr>
        <p:spPr>
          <a:xfrm>
            <a:off x="0" y="158473"/>
            <a:ext cx="9144000" cy="523220"/>
          </a:xfrm>
          <a:prstGeom prst="rect">
            <a:avLst/>
          </a:prstGeom>
          <a:noFill/>
        </p:spPr>
        <p:txBody>
          <a:bodyPr wrap="square" rtlCol="0">
            <a:spAutoFit/>
          </a:bodyPr>
          <a:lstStyle/>
          <a:p>
            <a:pPr algn="ctr" defTabSz="1218565"/>
            <a:r>
              <a:rPr lang="en-US" altLang="zh-CN" sz="2800" b="1" dirty="0">
                <a:solidFill>
                  <a:srgbClr val="0070C0"/>
                </a:solidFill>
                <a:latin typeface="微软雅黑" panose="020B0503020204020204" pitchFamily="34" charset="-122"/>
                <a:ea typeface="微软雅黑" panose="020B0503020204020204" pitchFamily="34" charset="-122"/>
              </a:rPr>
              <a:t>6.5.2 </a:t>
            </a:r>
            <a:r>
              <a:rPr lang="zh-CN" altLang="en-US" sz="2800" b="1" dirty="0">
                <a:solidFill>
                  <a:srgbClr val="0070C0"/>
                </a:solidFill>
                <a:latin typeface="微软雅黑" panose="020B0503020204020204" pitchFamily="34" charset="-122"/>
                <a:ea typeface="微软雅黑" panose="020B0503020204020204" pitchFamily="34" charset="-122"/>
              </a:rPr>
              <a:t>隐马尔可夫模型的概念及示例</a:t>
            </a:r>
          </a:p>
        </p:txBody>
      </p:sp>
      <p:sp>
        <p:nvSpPr>
          <p:cNvPr id="4" name="灯片编号占位符 1"/>
          <p:cNvSpPr txBox="1"/>
          <p:nvPr/>
        </p:nvSpPr>
        <p:spPr>
          <a:xfrm>
            <a:off x="6791621" y="6464141"/>
            <a:ext cx="2133600" cy="273844"/>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1BEBC7A-FD02-486B-81B5-A845787C689C}" type="slidenum">
              <a:rPr lang="zh-CN" altLang="en-US" sz="1600" smtClean="0"/>
              <a:t>60</a:t>
            </a:fld>
            <a:endParaRPr lang="zh-CN" altLang="en-US" sz="1600" dirty="0"/>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5" name="Rectangle 1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7"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8"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pic>
        <p:nvPicPr>
          <p:cNvPr id="13" name="Picture 2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62472" y="2679541"/>
            <a:ext cx="6646863" cy="1162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wip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Content Placeholder 2"/>
          <p:cNvSpPr txBox="1"/>
          <p:nvPr/>
        </p:nvSpPr>
        <p:spPr>
          <a:xfrm>
            <a:off x="411481" y="681692"/>
            <a:ext cx="8330184" cy="5773971"/>
          </a:xfrm>
          <a:prstGeom prst="rect">
            <a:avLst/>
          </a:prstGeom>
        </p:spPr>
        <p:txBody>
          <a:bodyPr vert="horz" lIns="91392" tIns="45696" rIns="91392" bIns="45696"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Bef>
                <a:spcPts val="0"/>
              </a:spcBef>
              <a:buNone/>
            </a:pPr>
            <a:r>
              <a:rPr lang="en-US" altLang="zh-CN" sz="2400" b="1" dirty="0">
                <a:solidFill>
                  <a:srgbClr val="0070C0"/>
                </a:solidFill>
                <a:latin typeface="Arial" panose="020B0604020202020204" pitchFamily="34" charset="0"/>
                <a:ea typeface="微软雅黑" panose="020B0503020204020204" pitchFamily="34" charset="-122"/>
                <a:cs typeface="Arial" panose="020B0604020202020204" pitchFamily="34" charset="0"/>
              </a:rPr>
              <a:t>3.</a:t>
            </a:r>
            <a:r>
              <a:rPr lang="zh-CN" altLang="en-US" sz="2400" b="1" dirty="0">
                <a:solidFill>
                  <a:srgbClr val="0070C0"/>
                </a:solidFill>
                <a:latin typeface="Arial" panose="020B0604020202020204" pitchFamily="34" charset="0"/>
                <a:ea typeface="微软雅黑" panose="020B0503020204020204" pitchFamily="34" charset="-122"/>
                <a:cs typeface="Arial" panose="020B0604020202020204" pitchFamily="34" charset="0"/>
              </a:rPr>
              <a:t>预测问题，也称为解码问题</a:t>
            </a:r>
            <a:endParaRPr lang="en-US" altLang="zh-CN" sz="24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buNone/>
            </a:pP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智能拼音输入法也属于标注问题，将输入的字母序列估计成汉字序列的过程，就是给每个切分的字母串对应汉字词的过程，此时，各汉字词是字母串的标签。在自然语言处理领域，学习好的隐马尔可夫模型称为语言模型。</a:t>
            </a:r>
          </a:p>
          <a:p>
            <a:pPr marL="0" indent="457200">
              <a:lnSpc>
                <a:spcPct val="150000"/>
              </a:lnSpc>
              <a:buNone/>
            </a:pP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自然地，容易想到与概率计算问题中的直接计算法一样，对所有可能的状态序列计算产生指定观测序列的概率，取其中最大值对应的状态序列即可。当然，这种方法也存在计算量太大的问题。</a:t>
            </a:r>
          </a:p>
          <a:p>
            <a:pPr marL="0" indent="457200">
              <a:lnSpc>
                <a:spcPct val="150000"/>
              </a:lnSpc>
              <a:buNone/>
            </a:pP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一般采用所谓的维特比（</a:t>
            </a:r>
            <a:r>
              <a:rPr lang="en-US" altLang="zh-CN" sz="2200" dirty="0" err="1">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viterbi</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）算法来求解预测问题，将在后面讨论。</a:t>
            </a:r>
          </a:p>
          <a:p>
            <a:pPr marL="0" indent="457200">
              <a:lnSpc>
                <a:spcPct val="150000"/>
              </a:lnSpc>
              <a:buNone/>
            </a:pPr>
            <a:endPar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buNone/>
            </a:pP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buNone/>
            </a:pP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p:txBody>
      </p:sp>
      <p:sp>
        <p:nvSpPr>
          <p:cNvPr id="41" name="文本框 2"/>
          <p:cNvSpPr txBox="1"/>
          <p:nvPr/>
        </p:nvSpPr>
        <p:spPr>
          <a:xfrm>
            <a:off x="0" y="158473"/>
            <a:ext cx="9144000" cy="523220"/>
          </a:xfrm>
          <a:prstGeom prst="rect">
            <a:avLst/>
          </a:prstGeom>
          <a:noFill/>
        </p:spPr>
        <p:txBody>
          <a:bodyPr wrap="square" rtlCol="0">
            <a:spAutoFit/>
          </a:bodyPr>
          <a:lstStyle/>
          <a:p>
            <a:pPr algn="ctr" defTabSz="1218565"/>
            <a:r>
              <a:rPr lang="en-US" altLang="zh-CN" sz="2800" b="1" dirty="0">
                <a:solidFill>
                  <a:srgbClr val="0070C0"/>
                </a:solidFill>
                <a:latin typeface="微软雅黑" panose="020B0503020204020204" pitchFamily="34" charset="-122"/>
                <a:ea typeface="微软雅黑" panose="020B0503020204020204" pitchFamily="34" charset="-122"/>
              </a:rPr>
              <a:t>6.5.2 </a:t>
            </a:r>
            <a:r>
              <a:rPr lang="zh-CN" altLang="en-US" sz="2800" b="1" dirty="0">
                <a:solidFill>
                  <a:srgbClr val="0070C0"/>
                </a:solidFill>
                <a:latin typeface="微软雅黑" panose="020B0503020204020204" pitchFamily="34" charset="-122"/>
                <a:ea typeface="微软雅黑" panose="020B0503020204020204" pitchFamily="34" charset="-122"/>
              </a:rPr>
              <a:t>隐马尔可夫模型的概念及示例</a:t>
            </a:r>
          </a:p>
        </p:txBody>
      </p:sp>
      <p:sp>
        <p:nvSpPr>
          <p:cNvPr id="4" name="灯片编号占位符 1"/>
          <p:cNvSpPr txBox="1"/>
          <p:nvPr/>
        </p:nvSpPr>
        <p:spPr>
          <a:xfrm>
            <a:off x="6791621" y="6464141"/>
            <a:ext cx="2133600" cy="273844"/>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1BEBC7A-FD02-486B-81B5-A845787C689C}" type="slidenum">
              <a:rPr lang="zh-CN" altLang="en-US" sz="1600" smtClean="0"/>
              <a:t>61</a:t>
            </a:fld>
            <a:endParaRPr lang="zh-CN" altLang="en-US" sz="1600" dirty="0"/>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5" name="Rectangle 1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7"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8"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Tree>
  </p:cSld>
  <p:clrMapOvr>
    <a:masterClrMapping/>
  </p:clrMapOvr>
  <p:transition spd="slow">
    <p:wip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Content Placeholder 2"/>
          <p:cNvSpPr txBox="1"/>
          <p:nvPr/>
        </p:nvSpPr>
        <p:spPr>
          <a:xfrm>
            <a:off x="411481" y="681692"/>
            <a:ext cx="8330184" cy="5773971"/>
          </a:xfrm>
          <a:prstGeom prst="rect">
            <a:avLst/>
          </a:prstGeom>
        </p:spPr>
        <p:txBody>
          <a:bodyPr vert="horz" lIns="91392" tIns="45696" rIns="91392" bIns="45696"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457200">
              <a:lnSpc>
                <a:spcPct val="150000"/>
              </a:lnSpc>
              <a:buNone/>
            </a:pP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某一观测序列为</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6</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2</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7</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10</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3</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8</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8</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，它的前向算法前三个时刻的计算过程</a:t>
            </a: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buNone/>
            </a:pPr>
            <a:endPar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buNone/>
            </a:pP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buNone/>
            </a:pP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p:txBody>
      </p:sp>
      <p:sp>
        <p:nvSpPr>
          <p:cNvPr id="41" name="文本框 2"/>
          <p:cNvSpPr txBox="1"/>
          <p:nvPr/>
        </p:nvSpPr>
        <p:spPr>
          <a:xfrm>
            <a:off x="0" y="158473"/>
            <a:ext cx="9144000" cy="523220"/>
          </a:xfrm>
          <a:prstGeom prst="rect">
            <a:avLst/>
          </a:prstGeom>
          <a:noFill/>
        </p:spPr>
        <p:txBody>
          <a:bodyPr wrap="square" rtlCol="0">
            <a:spAutoFit/>
          </a:bodyPr>
          <a:lstStyle/>
          <a:p>
            <a:pPr algn="ctr" defTabSz="1218565"/>
            <a:r>
              <a:rPr lang="en-US" altLang="zh-CN" sz="2800" b="1" dirty="0">
                <a:solidFill>
                  <a:srgbClr val="0070C0"/>
                </a:solidFill>
                <a:latin typeface="微软雅黑" panose="020B0503020204020204" pitchFamily="34" charset="-122"/>
                <a:ea typeface="微软雅黑" panose="020B0503020204020204" pitchFamily="34" charset="-122"/>
              </a:rPr>
              <a:t>6.5.3 </a:t>
            </a:r>
            <a:r>
              <a:rPr lang="zh-CN" altLang="en-US" sz="2800" b="1" dirty="0">
                <a:solidFill>
                  <a:srgbClr val="0070C0"/>
                </a:solidFill>
                <a:latin typeface="微软雅黑" panose="020B0503020204020204" pitchFamily="34" charset="-122"/>
                <a:ea typeface="微软雅黑" panose="020B0503020204020204" pitchFamily="34" charset="-122"/>
              </a:rPr>
              <a:t>前向</a:t>
            </a:r>
            <a:r>
              <a:rPr lang="en-US" altLang="zh-CN" sz="2800" b="1" dirty="0">
                <a:solidFill>
                  <a:srgbClr val="0070C0"/>
                </a:solidFill>
                <a:latin typeface="微软雅黑" panose="020B0503020204020204" pitchFamily="34" charset="-122"/>
                <a:ea typeface="微软雅黑" panose="020B0503020204020204" pitchFamily="34" charset="-122"/>
              </a:rPr>
              <a:t>-</a:t>
            </a:r>
            <a:r>
              <a:rPr lang="zh-CN" altLang="en-US" sz="2800" b="1" dirty="0">
                <a:solidFill>
                  <a:srgbClr val="0070C0"/>
                </a:solidFill>
                <a:latin typeface="微软雅黑" panose="020B0503020204020204" pitchFamily="34" charset="-122"/>
                <a:ea typeface="微软雅黑" panose="020B0503020204020204" pitchFamily="34" charset="-122"/>
              </a:rPr>
              <a:t>后向算法</a:t>
            </a:r>
          </a:p>
        </p:txBody>
      </p:sp>
      <p:sp>
        <p:nvSpPr>
          <p:cNvPr id="4" name="灯片编号占位符 1"/>
          <p:cNvSpPr txBox="1"/>
          <p:nvPr/>
        </p:nvSpPr>
        <p:spPr>
          <a:xfrm>
            <a:off x="6791621" y="6464141"/>
            <a:ext cx="2133600" cy="273844"/>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1BEBC7A-FD02-486B-81B5-A845787C689C}" type="slidenum">
              <a:rPr lang="zh-CN" altLang="en-US" sz="1600" smtClean="0"/>
              <a:t>62</a:t>
            </a:fld>
            <a:endParaRPr lang="zh-CN" altLang="en-US" sz="1600" dirty="0"/>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5" name="Rectangle 1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7"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8"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pic>
        <p:nvPicPr>
          <p:cNvPr id="260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712" y="1928654"/>
            <a:ext cx="8918575" cy="4535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wip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0" name="Content Placeholder 2"/>
              <p:cNvSpPr txBox="1"/>
              <p:nvPr/>
            </p:nvSpPr>
            <p:spPr>
              <a:xfrm>
                <a:off x="411481" y="681692"/>
                <a:ext cx="8330184" cy="5773971"/>
              </a:xfrm>
              <a:prstGeom prst="rect">
                <a:avLst/>
              </a:prstGeom>
            </p:spPr>
            <p:txBody>
              <a:bodyPr vert="horz" lIns="91392" tIns="45696" rIns="91392" bIns="45696"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457200">
                  <a:lnSpc>
                    <a:spcPct val="150000"/>
                  </a:lnSpc>
                  <a:buNone/>
                </a:pP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前向概率的定义：前向概率</a:t>
                </a:r>
                <a14:m>
                  <m:oMath xmlns:m="http://schemas.openxmlformats.org/officeDocument/2006/math">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𝛼</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𝑡</m:t>
                        </m:r>
                      </m:sub>
                    </m:sSub>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e>
                    </m:d>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是在给定隐马尔可夫模型</a:t>
                </a:r>
                <a14:m>
                  <m:oMath xmlns:m="http://schemas.openxmlformats.org/officeDocument/2006/math">
                    <m:r>
                      <m:rPr>
                        <m:sty m:val="p"/>
                      </m:rP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λ</m:t>
                    </m:r>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的条件下，到时刻</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𝑡</m:t>
                    </m:r>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时，观测序列为</a:t>
                </a:r>
                <a14:m>
                  <m:oMath xmlns:m="http://schemas.openxmlformats.org/officeDocument/2006/math">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𝑜</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𝑜</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𝑜</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𝑡</m:t>
                        </m:r>
                      </m:sub>
                    </m:sSub>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，且当前状态为</a:t>
                </a:r>
                <a14:m>
                  <m:oMath xmlns:m="http://schemas.openxmlformats.org/officeDocument/2006/math">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𝑎</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的概率：</a:t>
                </a: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buNone/>
                </a:pPr>
                <a14:m>
                  <m:oMathPara xmlns:m="http://schemas.openxmlformats.org/officeDocument/2006/math">
                    <m:oMathParaPr>
                      <m:jc m:val="centerGroup"/>
                    </m:oMathParaPr>
                    <m:oMath xmlns:m="http://schemas.openxmlformats.org/officeDocument/2006/math">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m:rPr>
                              <m:sty m:val="p"/>
                            </m:rP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α</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𝑡</m:t>
                          </m:r>
                        </m:sub>
                      </m:sSub>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e>
                      </m:d>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𝑃</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𝑜</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𝑜</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𝑜</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𝑡</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𝑞</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𝑡</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𝑎</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𝜆</m:t>
                          </m:r>
                        </m:e>
                      </m:d>
                    </m:oMath>
                  </m:oMathPara>
                </a14:m>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buNone/>
                </a:pP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前向算法是递推算法，它的初始值如下计算：</a:t>
                </a: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buNone/>
                </a:pPr>
                <a14:m>
                  <m:oMathPara xmlns:m="http://schemas.openxmlformats.org/officeDocument/2006/math">
                    <m:oMathParaPr>
                      <m:jc m:val="centerGroup"/>
                    </m:oMathParaPr>
                    <m:oMath xmlns:m="http://schemas.openxmlformats.org/officeDocument/2006/math">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𝛼</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ub>
                      </m:sSub>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e>
                      </m:d>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𝜋</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𝑏</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𝑜</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ub>
                          </m:sSub>
                        </m:e>
                      </m:d>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=1,2,…,</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𝑁</m:t>
                      </m:r>
                    </m:oMath>
                  </m:oMathPara>
                </a14:m>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buNone/>
                </a:pP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前向概率递推过程如下：</a:t>
                </a: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buNone/>
                </a:pPr>
                <a14:m>
                  <m:oMathPara xmlns:m="http://schemas.openxmlformats.org/officeDocument/2006/math">
                    <m:oMathParaPr>
                      <m:jc m:val="centerGroup"/>
                    </m:oMathParaPr>
                    <m:oMath xmlns:m="http://schemas.openxmlformats.org/officeDocument/2006/math">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𝛼</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𝑡</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ub>
                      </m:sSub>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e>
                      </m:d>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d>
                        <m:dPr>
                          <m:begChr m:val="["/>
                          <m:endChr m:val="]"/>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nary>
                            <m:naryPr>
                              <m:chr m:val="∑"/>
                              <m:limLoc m:val="undOv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naryPr>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𝑗</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ub>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𝑁</m:t>
                              </m:r>
                            </m:sup>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𝛼</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𝑡</m:t>
                                  </m:r>
                                </m:sub>
                              </m:sSub>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𝑗</m:t>
                                  </m:r>
                                </m:e>
                              </m:d>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𝑎</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𝑗𝑖</m:t>
                                  </m:r>
                                </m:sub>
                              </m:sSub>
                            </m:e>
                          </m:nary>
                        </m:e>
                      </m:d>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𝑏</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𝑜</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𝑡</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ub>
                          </m:sSub>
                        </m:e>
                      </m:d>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=1,2,…,</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𝑁</m:t>
                      </m:r>
                    </m:oMath>
                  </m:oMathPara>
                </a14:m>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buNone/>
                </a:pP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buNone/>
                </a:pP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buNone/>
                </a:pPr>
                <a:endPar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buNone/>
                </a:pP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buNone/>
                </a:pP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p:txBody>
          </p:sp>
        </mc:Choice>
        <mc:Fallback xmlns="">
          <p:sp>
            <p:nvSpPr>
              <p:cNvPr id="20" name="Content Placeholder 2"/>
              <p:cNvSpPr txBox="1">
                <a:spLocks noRot="1" noChangeAspect="1" noMove="1" noResize="1" noEditPoints="1" noAdjustHandles="1" noChangeArrowheads="1" noChangeShapeType="1" noTextEdit="1"/>
              </p:cNvSpPr>
              <p:nvPr/>
            </p:nvSpPr>
            <p:spPr>
              <a:xfrm>
                <a:off x="411481" y="681692"/>
                <a:ext cx="8330184" cy="5773971"/>
              </a:xfrm>
              <a:prstGeom prst="rect">
                <a:avLst/>
              </a:prstGeom>
              <a:blipFill rotWithShape="1">
                <a:blip r:embed="rId3"/>
                <a:stretch>
                  <a:fillRect l="-952" r="-878"/>
                </a:stretch>
              </a:blipFill>
            </p:spPr>
            <p:txBody>
              <a:bodyPr/>
              <a:lstStyle/>
              <a:p>
                <a:r>
                  <a:rPr lang="zh-CN" altLang="en-US">
                    <a:noFill/>
                  </a:rPr>
                  <a:t> </a:t>
                </a:r>
              </a:p>
            </p:txBody>
          </p:sp>
        </mc:Fallback>
      </mc:AlternateContent>
      <p:sp>
        <p:nvSpPr>
          <p:cNvPr id="41" name="文本框 2"/>
          <p:cNvSpPr txBox="1"/>
          <p:nvPr/>
        </p:nvSpPr>
        <p:spPr>
          <a:xfrm>
            <a:off x="0" y="158473"/>
            <a:ext cx="9144000" cy="523220"/>
          </a:xfrm>
          <a:prstGeom prst="rect">
            <a:avLst/>
          </a:prstGeom>
          <a:noFill/>
        </p:spPr>
        <p:txBody>
          <a:bodyPr wrap="square" rtlCol="0">
            <a:spAutoFit/>
          </a:bodyPr>
          <a:lstStyle/>
          <a:p>
            <a:pPr algn="ctr" defTabSz="1218565"/>
            <a:r>
              <a:rPr lang="en-US" altLang="zh-CN" sz="2800" b="1" dirty="0">
                <a:solidFill>
                  <a:srgbClr val="0070C0"/>
                </a:solidFill>
                <a:latin typeface="微软雅黑" panose="020B0503020204020204" pitchFamily="34" charset="-122"/>
                <a:ea typeface="微软雅黑" panose="020B0503020204020204" pitchFamily="34" charset="-122"/>
              </a:rPr>
              <a:t>6.5.3 </a:t>
            </a:r>
            <a:r>
              <a:rPr lang="zh-CN" altLang="en-US" sz="2800" b="1" dirty="0">
                <a:solidFill>
                  <a:srgbClr val="0070C0"/>
                </a:solidFill>
                <a:latin typeface="微软雅黑" panose="020B0503020204020204" pitchFamily="34" charset="-122"/>
                <a:ea typeface="微软雅黑" panose="020B0503020204020204" pitchFamily="34" charset="-122"/>
              </a:rPr>
              <a:t>前向</a:t>
            </a:r>
            <a:r>
              <a:rPr lang="en-US" altLang="zh-CN" sz="2800" b="1" dirty="0">
                <a:solidFill>
                  <a:srgbClr val="0070C0"/>
                </a:solidFill>
                <a:latin typeface="微软雅黑" panose="020B0503020204020204" pitchFamily="34" charset="-122"/>
                <a:ea typeface="微软雅黑" panose="020B0503020204020204" pitchFamily="34" charset="-122"/>
              </a:rPr>
              <a:t>-</a:t>
            </a:r>
            <a:r>
              <a:rPr lang="zh-CN" altLang="en-US" sz="2800" b="1" dirty="0">
                <a:solidFill>
                  <a:srgbClr val="0070C0"/>
                </a:solidFill>
                <a:latin typeface="微软雅黑" panose="020B0503020204020204" pitchFamily="34" charset="-122"/>
                <a:ea typeface="微软雅黑" panose="020B0503020204020204" pitchFamily="34" charset="-122"/>
              </a:rPr>
              <a:t>后向算法</a:t>
            </a:r>
          </a:p>
        </p:txBody>
      </p:sp>
      <p:sp>
        <p:nvSpPr>
          <p:cNvPr id="4" name="灯片编号占位符 1"/>
          <p:cNvSpPr txBox="1"/>
          <p:nvPr/>
        </p:nvSpPr>
        <p:spPr>
          <a:xfrm>
            <a:off x="6791621" y="6464141"/>
            <a:ext cx="2133600" cy="273844"/>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1BEBC7A-FD02-486B-81B5-A845787C689C}" type="slidenum">
              <a:rPr lang="zh-CN" altLang="en-US" sz="1600" smtClean="0"/>
              <a:t>63</a:t>
            </a:fld>
            <a:endParaRPr lang="zh-CN" altLang="en-US" sz="1600" dirty="0"/>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5" name="Rectangle 1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7"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8"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Tree>
    <p:extLst>
      <p:ext uri="{BB962C8B-B14F-4D97-AF65-F5344CB8AC3E}">
        <p14:creationId xmlns:p14="http://schemas.microsoft.com/office/powerpoint/2010/main" val="306591108"/>
      </p:ext>
    </p:extLst>
  </p:cSld>
  <p:clrMapOvr>
    <a:masterClrMapping/>
  </p:clrMapOvr>
  <p:transition spd="slow">
    <p:wip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0" name="Content Placeholder 2"/>
              <p:cNvSpPr txBox="1"/>
              <p:nvPr/>
            </p:nvSpPr>
            <p:spPr>
              <a:xfrm>
                <a:off x="411481" y="681692"/>
                <a:ext cx="8330184" cy="5773971"/>
              </a:xfrm>
              <a:prstGeom prst="rect">
                <a:avLst/>
              </a:prstGeom>
            </p:spPr>
            <p:txBody>
              <a:bodyPr vert="horz" lIns="91392" tIns="45696" rIns="91392" bIns="45696"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457200">
                  <a:lnSpc>
                    <a:spcPct val="150000"/>
                  </a:lnSpc>
                  <a:buNone/>
                </a:pP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如果观测序列长度为</a:t>
                </a:r>
                <a14:m>
                  <m:oMath xmlns:m="http://schemas.openxmlformats.org/officeDocument/2006/math">
                    <m:r>
                      <m:rPr>
                        <m:sty m:val="p"/>
                      </m:rP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T</m:t>
                    </m:r>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，则最终概率值为：</a:t>
                </a: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buNone/>
                </a:pPr>
                <a14:m>
                  <m:oMathPara xmlns:m="http://schemas.openxmlformats.org/officeDocument/2006/math">
                    <m:oMathParaPr>
                      <m:jc m:val="centerGroup"/>
                    </m:oMathParaPr>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𝑃</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𝑂</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m:rPr>
                              <m:sty m:val="p"/>
                            </m:rP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λ</m:t>
                          </m:r>
                        </m:e>
                      </m:d>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nary>
                        <m:naryPr>
                          <m:chr m:val="∑"/>
                          <m:limLoc m:val="undOv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naryPr>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𝑗</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ub>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𝑁</m:t>
                          </m:r>
                        </m:sup>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m:rPr>
                                  <m:sty m:val="p"/>
                                </m:rP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α</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𝑇</m:t>
                              </m:r>
                            </m:sub>
                          </m:sSub>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𝑗</m:t>
                              </m:r>
                            </m:e>
                          </m:d>
                        </m:e>
                      </m:nary>
                    </m:oMath>
                  </m:oMathPara>
                </a14:m>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buNone/>
                </a:pP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buNone/>
                </a:pP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后向概率：后向概率</a:t>
                </a:r>
                <a14:m>
                  <m:oMath xmlns:m="http://schemas.openxmlformats.org/officeDocument/2006/math">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𝛽</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𝑡</m:t>
                        </m:r>
                      </m:sub>
                    </m:sSub>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e>
                    </m:d>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是在给定隐马尔可夫模型</a:t>
                </a:r>
                <a14:m>
                  <m:oMath xmlns:m="http://schemas.openxmlformats.org/officeDocument/2006/math">
                    <m:r>
                      <m:rPr>
                        <m:sty m:val="p"/>
                      </m:rP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λ</m:t>
                    </m:r>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的条件下，当前状态为</a:t>
                </a:r>
                <a14:m>
                  <m:oMath xmlns:m="http://schemas.openxmlformats.org/officeDocument/2006/math">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𝑎</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，且从</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后一</a:t>
                </a: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时刻</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𝑡</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到最终时刻</a:t>
                </a:r>
                <a14:m>
                  <m:oMath xmlns:m="http://schemas.openxmlformats.org/officeDocument/2006/math">
                    <m:r>
                      <m:rPr>
                        <m:sty m:val="p"/>
                      </m:rP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T</m:t>
                    </m:r>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的部分观测序列为</a:t>
                </a:r>
                <a14:m>
                  <m:oMath xmlns:m="http://schemas.openxmlformats.org/officeDocument/2006/math">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𝑜</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𝑡</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𝑜</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𝑡</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𝑜</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𝑇</m:t>
                        </m:r>
                      </m:sub>
                    </m:sSub>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的概率：</a:t>
                </a: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buNone/>
                </a:pPr>
                <a14:m>
                  <m:oMathPara xmlns:m="http://schemas.openxmlformats.org/officeDocument/2006/math">
                    <m:oMathParaPr>
                      <m:jc m:val="centerGroup"/>
                    </m:oMathParaPr>
                    <m:oMath xmlns:m="http://schemas.openxmlformats.org/officeDocument/2006/math">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𝛽</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𝑡</m:t>
                          </m:r>
                        </m:sub>
                      </m:sSub>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e>
                      </m:d>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𝑃</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
                            <m:sSubPr>
                              <m:ctrlPr>
                                <a:rPr lang="zh-CN" altLang="zh-CN" sz="2200" i="1" smtClean="0">
                                  <a:solidFill>
                                    <a:srgbClr val="FF0000"/>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i="1">
                                  <a:solidFill>
                                    <a:srgbClr val="FF0000"/>
                                  </a:solidFill>
                                  <a:latin typeface="Cambria Math"/>
                                  <a:ea typeface="微软雅黑" panose="020B0503020204020204" pitchFamily="34" charset="-122"/>
                                  <a:cs typeface="Arial" panose="020B0604020202020204" pitchFamily="34" charset="0"/>
                                </a:rPr>
                                <m:t>𝑜</m:t>
                              </m:r>
                            </m:e>
                            <m:sub>
                              <m:r>
                                <a:rPr lang="en-US" altLang="zh-CN" sz="2200" b="0" i="1" smtClean="0">
                                  <a:solidFill>
                                    <a:srgbClr val="FF0000"/>
                                  </a:solidFill>
                                  <a:latin typeface="Cambria Math"/>
                                  <a:ea typeface="微软雅黑" panose="020B0503020204020204" pitchFamily="34" charset="-122"/>
                                  <a:cs typeface="Arial" panose="020B0604020202020204" pitchFamily="34" charset="0"/>
                                </a:rPr>
                                <m:t>𝑡</m:t>
                              </m:r>
                              <m:r>
                                <a:rPr lang="en-US" altLang="zh-CN" sz="2200" b="0" i="1" smtClean="0">
                                  <a:solidFill>
                                    <a:srgbClr val="FF0000"/>
                                  </a:solidFill>
                                  <a:latin typeface="Cambria Math"/>
                                  <a:ea typeface="微软雅黑" panose="020B0503020204020204" pitchFamily="34" charset="-122"/>
                                  <a:cs typeface="Arial" panose="020B0604020202020204" pitchFamily="34" charset="0"/>
                                </a:rPr>
                                <m:t>+1</m:t>
                              </m:r>
                            </m:sub>
                          </m:sSub>
                          <m:r>
                            <a:rPr lang="en-US" altLang="zh-CN" sz="2200" i="1">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i="1">
                                  <a:solidFill>
                                    <a:prstClr val="black">
                                      <a:lumMod val="85000"/>
                                      <a:lumOff val="15000"/>
                                    </a:prstClr>
                                  </a:solidFill>
                                  <a:latin typeface="Cambria Math"/>
                                  <a:ea typeface="微软雅黑" panose="020B0503020204020204" pitchFamily="34" charset="-122"/>
                                  <a:cs typeface="Arial" panose="020B0604020202020204" pitchFamily="34" charset="0"/>
                                </a:rPr>
                                <m:t>𝑜</m:t>
                              </m:r>
                            </m:e>
                            <m:sub>
                              <m:r>
                                <a:rPr lang="en-US" altLang="zh-CN" sz="2200" b="0" i="1" smtClean="0">
                                  <a:solidFill>
                                    <a:srgbClr val="FF0000"/>
                                  </a:solidFill>
                                  <a:latin typeface="Cambria Math"/>
                                  <a:ea typeface="微软雅黑" panose="020B0503020204020204" pitchFamily="34" charset="-122"/>
                                  <a:cs typeface="Arial" panose="020B0604020202020204" pitchFamily="34" charset="0"/>
                                </a:rPr>
                                <m:t>𝑡</m:t>
                              </m:r>
                              <m:r>
                                <a:rPr lang="en-US" altLang="zh-CN" sz="2200" b="0" i="1" smtClean="0">
                                  <a:solidFill>
                                    <a:srgbClr val="FF0000"/>
                                  </a:solidFill>
                                  <a:latin typeface="Cambria Math"/>
                                  <a:ea typeface="微软雅黑" panose="020B0503020204020204" pitchFamily="34" charset="-122"/>
                                  <a:cs typeface="Arial" panose="020B0604020202020204" pitchFamily="34" charset="0"/>
                                </a:rPr>
                                <m:t>+2</m:t>
                              </m:r>
                            </m:sub>
                          </m:sSub>
                          <m:r>
                            <a:rPr lang="en-US" altLang="zh-CN" sz="2200" i="1">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i="1">
                                  <a:solidFill>
                                    <a:prstClr val="black">
                                      <a:lumMod val="85000"/>
                                      <a:lumOff val="15000"/>
                                    </a:prstClr>
                                  </a:solidFill>
                                  <a:latin typeface="Cambria Math"/>
                                  <a:ea typeface="微软雅黑" panose="020B0503020204020204" pitchFamily="34" charset="-122"/>
                                  <a:cs typeface="Arial" panose="020B0604020202020204" pitchFamily="34" charset="0"/>
                                </a:rPr>
                                <m:t>𝑜</m:t>
                              </m:r>
                            </m:e>
                            <m:sub>
                              <m:r>
                                <a:rPr lang="en-US" altLang="zh-CN" sz="2200" b="0" i="1" smtClean="0">
                                  <a:solidFill>
                                    <a:srgbClr val="FF0000"/>
                                  </a:solidFill>
                                  <a:latin typeface="Cambria Math"/>
                                  <a:ea typeface="微软雅黑" panose="020B0503020204020204" pitchFamily="34" charset="-122"/>
                                  <a:cs typeface="Arial" panose="020B0604020202020204" pitchFamily="34" charset="0"/>
                                </a:rPr>
                                <m:t>𝑇</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𝑞</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𝑡</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𝑎</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𝜆</m:t>
                          </m:r>
                        </m:e>
                      </m:d>
                    </m:oMath>
                  </m:oMathPara>
                </a14:m>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buNone/>
                </a:pP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buNone/>
                </a:pP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buNone/>
                </a:pP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buNone/>
                </a:pPr>
                <a:endPar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buNone/>
                </a:pP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buNone/>
                </a:pP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p:txBody>
          </p:sp>
        </mc:Choice>
        <mc:Fallback xmlns="">
          <p:sp>
            <p:nvSpPr>
              <p:cNvPr id="20" name="Content Placeholder 2"/>
              <p:cNvSpPr txBox="1">
                <a:spLocks noRot="1" noChangeAspect="1" noMove="1" noResize="1" noEditPoints="1" noAdjustHandles="1" noChangeArrowheads="1" noChangeShapeType="1" noTextEdit="1"/>
              </p:cNvSpPr>
              <p:nvPr/>
            </p:nvSpPr>
            <p:spPr>
              <a:xfrm>
                <a:off x="411481" y="681692"/>
                <a:ext cx="8330184" cy="5773971"/>
              </a:xfrm>
              <a:prstGeom prst="rect">
                <a:avLst/>
              </a:prstGeom>
              <a:blipFill rotWithShape="1">
                <a:blip r:embed="rId3"/>
                <a:stretch>
                  <a:fillRect l="-952" r="-4246"/>
                </a:stretch>
              </a:blipFill>
            </p:spPr>
            <p:txBody>
              <a:bodyPr/>
              <a:lstStyle/>
              <a:p>
                <a:r>
                  <a:rPr lang="zh-CN" altLang="en-US">
                    <a:noFill/>
                  </a:rPr>
                  <a:t> </a:t>
                </a:r>
              </a:p>
            </p:txBody>
          </p:sp>
        </mc:Fallback>
      </mc:AlternateContent>
      <p:sp>
        <p:nvSpPr>
          <p:cNvPr id="41" name="文本框 2"/>
          <p:cNvSpPr txBox="1"/>
          <p:nvPr/>
        </p:nvSpPr>
        <p:spPr>
          <a:xfrm>
            <a:off x="0" y="158473"/>
            <a:ext cx="9144000" cy="523220"/>
          </a:xfrm>
          <a:prstGeom prst="rect">
            <a:avLst/>
          </a:prstGeom>
          <a:noFill/>
        </p:spPr>
        <p:txBody>
          <a:bodyPr wrap="square" rtlCol="0">
            <a:spAutoFit/>
          </a:bodyPr>
          <a:lstStyle/>
          <a:p>
            <a:pPr algn="ctr" defTabSz="1218565"/>
            <a:r>
              <a:rPr lang="en-US" altLang="zh-CN" sz="2800" b="1" dirty="0">
                <a:solidFill>
                  <a:srgbClr val="0070C0"/>
                </a:solidFill>
                <a:latin typeface="微软雅黑" panose="020B0503020204020204" pitchFamily="34" charset="-122"/>
                <a:ea typeface="微软雅黑" panose="020B0503020204020204" pitchFamily="34" charset="-122"/>
              </a:rPr>
              <a:t>6.5.3 </a:t>
            </a:r>
            <a:r>
              <a:rPr lang="zh-CN" altLang="en-US" sz="2800" b="1" dirty="0">
                <a:solidFill>
                  <a:srgbClr val="0070C0"/>
                </a:solidFill>
                <a:latin typeface="微软雅黑" panose="020B0503020204020204" pitchFamily="34" charset="-122"/>
                <a:ea typeface="微软雅黑" panose="020B0503020204020204" pitchFamily="34" charset="-122"/>
              </a:rPr>
              <a:t>前向</a:t>
            </a:r>
            <a:r>
              <a:rPr lang="en-US" altLang="zh-CN" sz="2800" b="1" dirty="0">
                <a:solidFill>
                  <a:srgbClr val="0070C0"/>
                </a:solidFill>
                <a:latin typeface="微软雅黑" panose="020B0503020204020204" pitchFamily="34" charset="-122"/>
                <a:ea typeface="微软雅黑" panose="020B0503020204020204" pitchFamily="34" charset="-122"/>
              </a:rPr>
              <a:t>-</a:t>
            </a:r>
            <a:r>
              <a:rPr lang="zh-CN" altLang="en-US" sz="2800" b="1" dirty="0">
                <a:solidFill>
                  <a:srgbClr val="0070C0"/>
                </a:solidFill>
                <a:latin typeface="微软雅黑" panose="020B0503020204020204" pitchFamily="34" charset="-122"/>
                <a:ea typeface="微软雅黑" panose="020B0503020204020204" pitchFamily="34" charset="-122"/>
              </a:rPr>
              <a:t>后向算法</a:t>
            </a:r>
          </a:p>
        </p:txBody>
      </p:sp>
      <p:sp>
        <p:nvSpPr>
          <p:cNvPr id="4" name="灯片编号占位符 1"/>
          <p:cNvSpPr txBox="1"/>
          <p:nvPr/>
        </p:nvSpPr>
        <p:spPr>
          <a:xfrm>
            <a:off x="6791621" y="6464141"/>
            <a:ext cx="2133600" cy="273844"/>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1BEBC7A-FD02-486B-81B5-A845787C689C}" type="slidenum">
              <a:rPr lang="zh-CN" altLang="en-US" sz="1600" smtClean="0"/>
              <a:t>64</a:t>
            </a:fld>
            <a:endParaRPr lang="zh-CN" altLang="en-US" sz="1600" dirty="0"/>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5" name="Rectangle 1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7"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8"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Tree>
    <p:extLst>
      <p:ext uri="{BB962C8B-B14F-4D97-AF65-F5344CB8AC3E}">
        <p14:creationId xmlns:p14="http://schemas.microsoft.com/office/powerpoint/2010/main" val="720538390"/>
      </p:ext>
    </p:extLst>
  </p:cSld>
  <p:clrMapOvr>
    <a:masterClrMapping/>
  </p:clrMapOvr>
  <p:transition spd="slow">
    <p:wip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0" name="Content Placeholder 2"/>
              <p:cNvSpPr txBox="1"/>
              <p:nvPr/>
            </p:nvSpPr>
            <p:spPr>
              <a:xfrm>
                <a:off x="411481" y="681692"/>
                <a:ext cx="8330184" cy="5773971"/>
              </a:xfrm>
              <a:prstGeom prst="rect">
                <a:avLst/>
              </a:prstGeom>
            </p:spPr>
            <p:txBody>
              <a:bodyPr vert="horz" lIns="91392" tIns="45696" rIns="91392" bIns="45696"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457200">
                  <a:lnSpc>
                    <a:spcPct val="150000"/>
                  </a:lnSpc>
                  <a:buNone/>
                </a:pP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后向算法的初始值如下计算：</a:t>
                </a: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buNone/>
                </a:pPr>
                <a14:m>
                  <m:oMathPara xmlns:m="http://schemas.openxmlformats.org/officeDocument/2006/math">
                    <m:oMathParaPr>
                      <m:jc m:val="centerGroup"/>
                    </m:oMathParaPr>
                    <m:oMath xmlns:m="http://schemas.openxmlformats.org/officeDocument/2006/math">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𝛽</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𝑇</m:t>
                          </m:r>
                        </m:sub>
                      </m:sSub>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e>
                      </m:d>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=1,2,…,</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𝑁</m:t>
                      </m:r>
                    </m:oMath>
                  </m:oMathPara>
                </a14:m>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buNone/>
                </a:pP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递推过程如下：</a:t>
                </a: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buNone/>
                </a:pPr>
                <a14:m>
                  <m:oMathPara xmlns:m="http://schemas.openxmlformats.org/officeDocument/2006/math">
                    <m:oMathParaPr>
                      <m:jc m:val="centerGroup"/>
                    </m:oMathParaPr>
                    <m:oMath xmlns:m="http://schemas.openxmlformats.org/officeDocument/2006/math">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𝛽</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𝑡</m:t>
                          </m:r>
                        </m:sub>
                      </m:sSub>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e>
                      </m:d>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nary>
                            <m:naryPr>
                              <m:chr m:val="∑"/>
                              <m:limLoc m:val="undOv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naryPr>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𝑗</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ub>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𝑁</m:t>
                              </m:r>
                            </m:sup>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𝛽</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𝑡</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ub>
                              </m:sSub>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𝑗</m:t>
                                  </m:r>
                                </m:e>
                              </m:d>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𝑎</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𝑖𝑗</m:t>
                                  </m:r>
                                </m:sub>
                              </m:sSub>
                            </m:e>
                          </m:nary>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𝑏</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𝑗</m:t>
                          </m:r>
                        </m:sub>
                      </m:sSub>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𝑜</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𝑡</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ub>
                          </m:sSub>
                        </m:e>
                      </m:d>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=1,2,…,</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𝑁</m:t>
                      </m:r>
                    </m:oMath>
                  </m:oMathPara>
                </a14:m>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buNone/>
                </a:pP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最终概率值为：</a:t>
                </a: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buNone/>
                </a:pPr>
                <a14:m>
                  <m:oMathPara xmlns:m="http://schemas.openxmlformats.org/officeDocument/2006/math">
                    <m:oMathParaPr>
                      <m:jc m:val="centerGroup"/>
                    </m:oMathParaPr>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𝑃</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𝑂</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𝜆</m:t>
                          </m:r>
                        </m:e>
                      </m:d>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nary>
                        <m:naryPr>
                          <m:chr m:val="∑"/>
                          <m:limLoc m:val="undOv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naryPr>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𝑗</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ub>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𝑁</m:t>
                          </m:r>
                        </m:sup>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𝜋</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𝑗</m:t>
                              </m:r>
                            </m:sub>
                          </m:sSub>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𝑏</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𝑗</m:t>
                              </m:r>
                            </m:sub>
                          </m:sSub>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𝑜</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ub>
                              </m:sSub>
                            </m:e>
                          </m:d>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𝛽</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ub>
                          </m:sSub>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𝑗</m:t>
                              </m:r>
                            </m:e>
                          </m:d>
                        </m:e>
                      </m:nary>
                    </m:oMath>
                  </m:oMathPara>
                </a14:m>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buNone/>
                </a:pP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buNone/>
                </a:pP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buNone/>
                </a:pP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buNone/>
                </a:pPr>
                <a:endPar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buNone/>
                </a:pP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buNone/>
                </a:pP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p:txBody>
          </p:sp>
        </mc:Choice>
        <mc:Fallback xmlns="">
          <p:sp>
            <p:nvSpPr>
              <p:cNvPr id="20" name="Content Placeholder 2"/>
              <p:cNvSpPr txBox="1">
                <a:spLocks noRot="1" noChangeAspect="1" noMove="1" noResize="1" noEditPoints="1" noAdjustHandles="1" noChangeArrowheads="1" noChangeShapeType="1" noTextEdit="1"/>
              </p:cNvSpPr>
              <p:nvPr/>
            </p:nvSpPr>
            <p:spPr>
              <a:xfrm>
                <a:off x="411481" y="681692"/>
                <a:ext cx="8330184" cy="5773971"/>
              </a:xfrm>
              <a:prstGeom prst="rect">
                <a:avLst/>
              </a:prstGeom>
              <a:blipFill rotWithShape="1">
                <a:blip r:embed="rId3"/>
                <a:stretch>
                  <a:fillRect/>
                </a:stretch>
              </a:blipFill>
            </p:spPr>
            <p:txBody>
              <a:bodyPr/>
              <a:lstStyle/>
              <a:p>
                <a:r>
                  <a:rPr lang="zh-CN" altLang="en-US">
                    <a:noFill/>
                  </a:rPr>
                  <a:t> </a:t>
                </a:r>
              </a:p>
            </p:txBody>
          </p:sp>
        </mc:Fallback>
      </mc:AlternateContent>
      <p:sp>
        <p:nvSpPr>
          <p:cNvPr id="41" name="文本框 2"/>
          <p:cNvSpPr txBox="1"/>
          <p:nvPr/>
        </p:nvSpPr>
        <p:spPr>
          <a:xfrm>
            <a:off x="0" y="158473"/>
            <a:ext cx="9144000" cy="523220"/>
          </a:xfrm>
          <a:prstGeom prst="rect">
            <a:avLst/>
          </a:prstGeom>
          <a:noFill/>
        </p:spPr>
        <p:txBody>
          <a:bodyPr wrap="square" rtlCol="0">
            <a:spAutoFit/>
          </a:bodyPr>
          <a:lstStyle/>
          <a:p>
            <a:pPr algn="ctr" defTabSz="1218565"/>
            <a:r>
              <a:rPr lang="en-US" altLang="zh-CN" sz="2800" b="1" dirty="0">
                <a:solidFill>
                  <a:srgbClr val="0070C0"/>
                </a:solidFill>
                <a:latin typeface="微软雅黑" panose="020B0503020204020204" pitchFamily="34" charset="-122"/>
                <a:ea typeface="微软雅黑" panose="020B0503020204020204" pitchFamily="34" charset="-122"/>
              </a:rPr>
              <a:t>6.5.3 </a:t>
            </a:r>
            <a:r>
              <a:rPr lang="zh-CN" altLang="en-US" sz="2800" b="1" dirty="0">
                <a:solidFill>
                  <a:srgbClr val="0070C0"/>
                </a:solidFill>
                <a:latin typeface="微软雅黑" panose="020B0503020204020204" pitchFamily="34" charset="-122"/>
                <a:ea typeface="微软雅黑" panose="020B0503020204020204" pitchFamily="34" charset="-122"/>
              </a:rPr>
              <a:t>前向</a:t>
            </a:r>
            <a:r>
              <a:rPr lang="en-US" altLang="zh-CN" sz="2800" b="1" dirty="0">
                <a:solidFill>
                  <a:srgbClr val="0070C0"/>
                </a:solidFill>
                <a:latin typeface="微软雅黑" panose="020B0503020204020204" pitchFamily="34" charset="-122"/>
                <a:ea typeface="微软雅黑" panose="020B0503020204020204" pitchFamily="34" charset="-122"/>
              </a:rPr>
              <a:t>-</a:t>
            </a:r>
            <a:r>
              <a:rPr lang="zh-CN" altLang="en-US" sz="2800" b="1" dirty="0">
                <a:solidFill>
                  <a:srgbClr val="0070C0"/>
                </a:solidFill>
                <a:latin typeface="微软雅黑" panose="020B0503020204020204" pitchFamily="34" charset="-122"/>
                <a:ea typeface="微软雅黑" panose="020B0503020204020204" pitchFamily="34" charset="-122"/>
              </a:rPr>
              <a:t>后向算法</a:t>
            </a:r>
          </a:p>
        </p:txBody>
      </p:sp>
      <p:sp>
        <p:nvSpPr>
          <p:cNvPr id="4" name="灯片编号占位符 1"/>
          <p:cNvSpPr txBox="1"/>
          <p:nvPr/>
        </p:nvSpPr>
        <p:spPr>
          <a:xfrm>
            <a:off x="6791621" y="6464141"/>
            <a:ext cx="2133600" cy="273844"/>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1BEBC7A-FD02-486B-81B5-A845787C689C}" type="slidenum">
              <a:rPr lang="zh-CN" altLang="en-US" sz="1600" smtClean="0"/>
              <a:t>65</a:t>
            </a:fld>
            <a:endParaRPr lang="zh-CN" altLang="en-US" sz="1600" dirty="0"/>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5" name="Rectangle 1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7"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8"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Tree>
    <p:extLst>
      <p:ext uri="{BB962C8B-B14F-4D97-AF65-F5344CB8AC3E}">
        <p14:creationId xmlns:p14="http://schemas.microsoft.com/office/powerpoint/2010/main" val="784150411"/>
      </p:ext>
    </p:extLst>
  </p:cSld>
  <p:clrMapOvr>
    <a:masterClrMapping/>
  </p:clrMapOvr>
  <p:transition spd="slow">
    <p:wip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Content Placeholder 2"/>
          <p:cNvSpPr txBox="1"/>
          <p:nvPr/>
        </p:nvSpPr>
        <p:spPr>
          <a:xfrm>
            <a:off x="411481" y="681692"/>
            <a:ext cx="8330184" cy="5773971"/>
          </a:xfrm>
          <a:prstGeom prst="rect">
            <a:avLst/>
          </a:prstGeom>
        </p:spPr>
        <p:txBody>
          <a:bodyPr vert="horz" lIns="91392" tIns="45696" rIns="91392" bIns="45696"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457200">
              <a:lnSpc>
                <a:spcPct val="150000"/>
              </a:lnSpc>
              <a:buNone/>
            </a:pP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维特比算法也是递推算法，它以一个时刻到下一个时刻为一个阶段，一段一段地计算每个阶段的各个状态的最大概率值，直到最终时刻</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T</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。最终时刻</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T</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时的最大概率值即为最终的概率值，对应的状态即为最终状态，从最终状态沿路径回溯即可得到最优状态序列。</a:t>
            </a:r>
            <a:endPar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buNone/>
            </a:pP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buNone/>
            </a:pP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p:txBody>
      </p:sp>
      <p:sp>
        <p:nvSpPr>
          <p:cNvPr id="41" name="文本框 2"/>
          <p:cNvSpPr txBox="1"/>
          <p:nvPr/>
        </p:nvSpPr>
        <p:spPr>
          <a:xfrm>
            <a:off x="0" y="158473"/>
            <a:ext cx="9144000" cy="523220"/>
          </a:xfrm>
          <a:prstGeom prst="rect">
            <a:avLst/>
          </a:prstGeom>
          <a:noFill/>
        </p:spPr>
        <p:txBody>
          <a:bodyPr wrap="square" rtlCol="0">
            <a:spAutoFit/>
          </a:bodyPr>
          <a:lstStyle/>
          <a:p>
            <a:pPr algn="ctr" defTabSz="1218565"/>
            <a:r>
              <a:rPr lang="en-US" altLang="zh-CN" sz="2800" b="1" dirty="0">
                <a:solidFill>
                  <a:srgbClr val="0070C0"/>
                </a:solidFill>
                <a:latin typeface="微软雅黑" panose="020B0503020204020204" pitchFamily="34" charset="-122"/>
                <a:ea typeface="微软雅黑" panose="020B0503020204020204" pitchFamily="34" charset="-122"/>
              </a:rPr>
              <a:t>6.5.4 </a:t>
            </a:r>
            <a:r>
              <a:rPr lang="zh-CN" altLang="en-US" sz="2800" b="1" dirty="0">
                <a:solidFill>
                  <a:srgbClr val="0070C0"/>
                </a:solidFill>
                <a:latin typeface="微软雅黑" panose="020B0503020204020204" pitchFamily="34" charset="-122"/>
                <a:ea typeface="微软雅黑" panose="020B0503020204020204" pitchFamily="34" charset="-122"/>
              </a:rPr>
              <a:t>维特比算法</a:t>
            </a:r>
          </a:p>
        </p:txBody>
      </p:sp>
      <p:sp>
        <p:nvSpPr>
          <p:cNvPr id="4" name="灯片编号占位符 1"/>
          <p:cNvSpPr txBox="1"/>
          <p:nvPr/>
        </p:nvSpPr>
        <p:spPr>
          <a:xfrm>
            <a:off x="6791621" y="6464141"/>
            <a:ext cx="2133600" cy="273844"/>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1BEBC7A-FD02-486B-81B5-A845787C689C}" type="slidenum">
              <a:rPr lang="zh-CN" altLang="en-US" sz="1600" smtClean="0"/>
              <a:t>66</a:t>
            </a:fld>
            <a:endParaRPr lang="zh-CN" altLang="en-US" sz="1600" dirty="0"/>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5" name="Rectangle 1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7"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8"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Tree>
  </p:cSld>
  <p:clrMapOvr>
    <a:masterClrMapping/>
  </p:clrMapOvr>
  <p:transition spd="slow">
    <p:wip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Content Placeholder 2"/>
          <p:cNvSpPr txBox="1"/>
          <p:nvPr/>
        </p:nvSpPr>
        <p:spPr>
          <a:xfrm>
            <a:off x="411481" y="681692"/>
            <a:ext cx="8330184" cy="5773971"/>
          </a:xfrm>
          <a:prstGeom prst="rect">
            <a:avLst/>
          </a:prstGeom>
        </p:spPr>
        <p:txBody>
          <a:bodyPr vert="horz" lIns="91392" tIns="45696" rIns="91392" bIns="45696"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457200">
              <a:lnSpc>
                <a:spcPct val="150000"/>
              </a:lnSpc>
              <a:buNone/>
            </a:pP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某一观测序列为</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6</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2</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7</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10</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3</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8</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8</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，要求出在该序列为前提的条件概率最大的状态序列。</a:t>
            </a:r>
            <a:endPar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buNone/>
            </a:pP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buNone/>
            </a:pP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p:txBody>
      </p:sp>
      <p:sp>
        <p:nvSpPr>
          <p:cNvPr id="41" name="文本框 2"/>
          <p:cNvSpPr txBox="1"/>
          <p:nvPr/>
        </p:nvSpPr>
        <p:spPr>
          <a:xfrm>
            <a:off x="0" y="158473"/>
            <a:ext cx="9144000" cy="523220"/>
          </a:xfrm>
          <a:prstGeom prst="rect">
            <a:avLst/>
          </a:prstGeom>
          <a:noFill/>
        </p:spPr>
        <p:txBody>
          <a:bodyPr wrap="square" rtlCol="0">
            <a:spAutoFit/>
          </a:bodyPr>
          <a:lstStyle/>
          <a:p>
            <a:pPr algn="ctr" defTabSz="1218565"/>
            <a:r>
              <a:rPr lang="en-US" altLang="zh-CN" sz="2800" b="1" dirty="0">
                <a:solidFill>
                  <a:srgbClr val="0070C0"/>
                </a:solidFill>
                <a:latin typeface="微软雅黑" panose="020B0503020204020204" pitchFamily="34" charset="-122"/>
                <a:ea typeface="微软雅黑" panose="020B0503020204020204" pitchFamily="34" charset="-122"/>
              </a:rPr>
              <a:t>6.5.4 </a:t>
            </a:r>
            <a:r>
              <a:rPr lang="zh-CN" altLang="en-US" sz="2800" b="1" dirty="0">
                <a:solidFill>
                  <a:srgbClr val="0070C0"/>
                </a:solidFill>
                <a:latin typeface="微软雅黑" panose="020B0503020204020204" pitchFamily="34" charset="-122"/>
                <a:ea typeface="微软雅黑" panose="020B0503020204020204" pitchFamily="34" charset="-122"/>
              </a:rPr>
              <a:t>维特比算法</a:t>
            </a:r>
          </a:p>
        </p:txBody>
      </p:sp>
      <p:sp>
        <p:nvSpPr>
          <p:cNvPr id="4" name="灯片编号占位符 1"/>
          <p:cNvSpPr txBox="1"/>
          <p:nvPr/>
        </p:nvSpPr>
        <p:spPr>
          <a:xfrm>
            <a:off x="6791621" y="6464141"/>
            <a:ext cx="2133600" cy="273844"/>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1BEBC7A-FD02-486B-81B5-A845787C689C}" type="slidenum">
              <a:rPr lang="zh-CN" altLang="en-US" sz="1600" smtClean="0"/>
              <a:t>67</a:t>
            </a:fld>
            <a:endParaRPr lang="zh-CN" altLang="en-US" sz="1600" dirty="0"/>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5" name="Rectangle 1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7"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8"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pic>
        <p:nvPicPr>
          <p:cNvPr id="256015" name="Picture 1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3347" y="1979958"/>
            <a:ext cx="8781874" cy="43313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wip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0" name="Content Placeholder 2"/>
              <p:cNvSpPr txBox="1"/>
              <p:nvPr/>
            </p:nvSpPr>
            <p:spPr>
              <a:xfrm>
                <a:off x="411481" y="681692"/>
                <a:ext cx="8330184" cy="5773971"/>
              </a:xfrm>
              <a:prstGeom prst="rect">
                <a:avLst/>
              </a:prstGeom>
            </p:spPr>
            <p:txBody>
              <a:bodyPr vert="horz" lIns="91392" tIns="45696" rIns="91392" bIns="45696"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457200">
                  <a:lnSpc>
                    <a:spcPct val="150000"/>
                  </a:lnSpc>
                  <a:buNone/>
                </a:pP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隐马尔可夫模型的预测问题是：已知观测序列</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𝑂</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d>
                      <m:dPr>
                        <m:begChr m:val="{"/>
                        <m:endChr m:val="}"/>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𝑜</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𝑜</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𝑜</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𝑇</m:t>
                            </m:r>
                          </m:sub>
                        </m:sSub>
                      </m:e>
                    </m:d>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和模型</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𝜆</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𝐴</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𝐵</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𝜋</m:t>
                        </m:r>
                      </m:e>
                    </m:d>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，求使条件概率</a:t>
                </a:r>
                <a14:m>
                  <m:oMath xmlns:m="http://schemas.openxmlformats.org/officeDocument/2006/math">
                    <m:r>
                      <m:rPr>
                        <m:sty m:val="p"/>
                      </m:rP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P</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𝑄</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m:rPr>
                            <m:sty m:val="p"/>
                          </m:rP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O</m:t>
                        </m:r>
                      </m:e>
                    </m:d>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最大的状态序列</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𝑄</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d>
                      <m:dPr>
                        <m:begChr m:val="{"/>
                        <m:endChr m:val="}"/>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𝑞</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𝑞</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𝑞</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𝑇</m:t>
                            </m:r>
                          </m:sub>
                        </m:sSub>
                      </m:e>
                    </m:d>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，即给定观测序列，求最有可能的状态序列。</a:t>
                </a: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buNone/>
                </a:pP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为了记录中间变量，引入变量</a:t>
                </a:r>
                <a14:m>
                  <m:oMath xmlns:m="http://schemas.openxmlformats.org/officeDocument/2006/math">
                    <m:r>
                      <m:rPr>
                        <m:sty m:val="p"/>
                      </m:rP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δ</m:t>
                    </m:r>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和</a:t>
                </a:r>
                <a14:m>
                  <m:oMath xmlns:m="http://schemas.openxmlformats.org/officeDocument/2006/math">
                    <m:r>
                      <m:rPr>
                        <m:sty m:val="p"/>
                      </m:rP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ψ</m:t>
                    </m:r>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。定义在</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𝑡</m:t>
                    </m:r>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时刻状态为</a:t>
                </a:r>
                <a14:m>
                  <m:oMath xmlns:m="http://schemas.openxmlformats.org/officeDocument/2006/math">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𝑎</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的所有路径的最大概率值（即最优路径）：</a:t>
                </a:r>
              </a:p>
              <a:p>
                <a:pPr marL="0" indent="457200">
                  <a:lnSpc>
                    <a:spcPct val="150000"/>
                  </a:lnSpc>
                  <a:buNone/>
                </a:pPr>
                <a14:m>
                  <m:oMathPara xmlns:m="http://schemas.openxmlformats.org/officeDocument/2006/math">
                    <m:oMathParaPr>
                      <m:jc m:val="centerGroup"/>
                    </m:oMathParaPr>
                    <m:oMath xmlns:m="http://schemas.openxmlformats.org/officeDocument/2006/math">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𝛿</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𝑡</m:t>
                          </m:r>
                        </m:sub>
                      </m:sSub>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𝑎</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e>
                      </m:d>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func>
                        <m:func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uncPr>
                        <m:fName>
                          <m:limLow>
                            <m:limLow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limLow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𝑚𝑎𝑥</m:t>
                              </m:r>
                            </m:e>
                            <m:lim>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𝑞</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𝑞</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𝑞</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𝑡</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ub>
                              </m:sSub>
                            </m:lim>
                          </m:limLow>
                        </m:fName>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𝑃</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𝑞</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𝑡</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𝑎</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𝑞</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𝑡</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𝑞</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𝑜</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𝑡</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𝑜</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𝜆</m:t>
                              </m:r>
                            </m:e>
                          </m:d>
                        </m:e>
                      </m:func>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 1≤</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𝑁</m:t>
                      </m:r>
                    </m:oMath>
                  </m:oMathPara>
                </a14:m>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buNone/>
                </a:pP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显然：</a:t>
                </a:r>
              </a:p>
              <a:p>
                <a:pPr marL="0" indent="457200">
                  <a:lnSpc>
                    <a:spcPct val="150000"/>
                  </a:lnSpc>
                  <a:buNone/>
                </a:pPr>
                <a14:m>
                  <m:oMathPara xmlns:m="http://schemas.openxmlformats.org/officeDocument/2006/math">
                    <m:oMathParaPr>
                      <m:jc m:val="centerGroup"/>
                    </m:oMathParaPr>
                    <m:oMath xmlns:m="http://schemas.openxmlformats.org/officeDocument/2006/math">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𝛿</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𝑡</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ub>
                      </m:sSub>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𝑎</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e>
                      </m:d>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func>
                        <m:func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uncPr>
                        <m:fName>
                          <m:limLow>
                            <m:limLow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limLow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𝑚𝑎𝑥</m:t>
                              </m:r>
                            </m:e>
                            <m:lim>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𝑞</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𝑞</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𝑞</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𝑡</m:t>
                                  </m:r>
                                </m:sub>
                              </m:sSub>
                            </m:lim>
                          </m:limLow>
                        </m:fName>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𝑃</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𝑞</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𝑡</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𝑎</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𝑞</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𝑡</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𝑞</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𝑜</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𝑡</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𝑜</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𝜆</m:t>
                              </m:r>
                            </m:e>
                          </m:d>
                        </m:e>
                      </m:func>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func>
                        <m:func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uncPr>
                        <m:fName>
                          <m:limLow>
                            <m:limLow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limLow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𝑚𝑎𝑥</m:t>
                              </m:r>
                            </m:e>
                            <m:lim>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𝑗</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𝑁</m:t>
                              </m:r>
                            </m:lim>
                          </m:limLow>
                        </m:fName>
                        <m:e>
                          <m:d>
                            <m:dPr>
                              <m:begChr m:val="["/>
                              <m:endChr m:val="]"/>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𝛿</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𝑡</m:t>
                                  </m:r>
                                </m:sub>
                              </m:sSub>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𝑎</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𝑗</m:t>
                                      </m:r>
                                    </m:sub>
                                  </m:sSub>
                                </m:e>
                              </m:d>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𝑎</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𝑗𝑖</m:t>
                                  </m:r>
                                </m:sub>
                              </m:sSub>
                            </m:e>
                          </m:d>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𝑏</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𝑜</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𝑡</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ub>
                              </m:sSub>
                            </m:e>
                          </m:d>
                        </m:e>
                      </m:func>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  1≤</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m:rPr>
                          <m:sty m:val="p"/>
                        </m:rP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N</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𝑡</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=1,2,…,</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𝑇</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oMath>
                  </m:oMathPara>
                </a14:m>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p:txBody>
          </p:sp>
        </mc:Choice>
        <mc:Fallback xmlns="">
          <p:sp>
            <p:nvSpPr>
              <p:cNvPr id="20" name="Content Placeholder 2"/>
              <p:cNvSpPr txBox="1">
                <a:spLocks noRot="1" noChangeAspect="1" noMove="1" noResize="1" noEditPoints="1" noAdjustHandles="1" noChangeArrowheads="1" noChangeShapeType="1" noTextEdit="1"/>
              </p:cNvSpPr>
              <p:nvPr/>
            </p:nvSpPr>
            <p:spPr>
              <a:xfrm>
                <a:off x="411481" y="681692"/>
                <a:ext cx="8330184" cy="5773971"/>
              </a:xfrm>
              <a:prstGeom prst="rect">
                <a:avLst/>
              </a:prstGeom>
              <a:blipFill rotWithShape="1">
                <a:blip r:embed="rId3"/>
                <a:stretch>
                  <a:fillRect l="-952" r="-952" b="-6547"/>
                </a:stretch>
              </a:blipFill>
            </p:spPr>
            <p:txBody>
              <a:bodyPr/>
              <a:lstStyle/>
              <a:p>
                <a:r>
                  <a:rPr lang="zh-CN" altLang="en-US">
                    <a:noFill/>
                  </a:rPr>
                  <a:t> </a:t>
                </a:r>
              </a:p>
            </p:txBody>
          </p:sp>
        </mc:Fallback>
      </mc:AlternateContent>
      <p:sp>
        <p:nvSpPr>
          <p:cNvPr id="41" name="文本框 2"/>
          <p:cNvSpPr txBox="1"/>
          <p:nvPr/>
        </p:nvSpPr>
        <p:spPr>
          <a:xfrm>
            <a:off x="0" y="158473"/>
            <a:ext cx="9144000" cy="523220"/>
          </a:xfrm>
          <a:prstGeom prst="rect">
            <a:avLst/>
          </a:prstGeom>
          <a:noFill/>
        </p:spPr>
        <p:txBody>
          <a:bodyPr wrap="square" rtlCol="0">
            <a:spAutoFit/>
          </a:bodyPr>
          <a:lstStyle/>
          <a:p>
            <a:pPr algn="ctr" defTabSz="1218565"/>
            <a:r>
              <a:rPr lang="en-US" altLang="zh-CN" sz="2800" b="1" dirty="0">
                <a:solidFill>
                  <a:srgbClr val="0070C0"/>
                </a:solidFill>
                <a:latin typeface="微软雅黑" panose="020B0503020204020204" pitchFamily="34" charset="-122"/>
                <a:ea typeface="微软雅黑" panose="020B0503020204020204" pitchFamily="34" charset="-122"/>
              </a:rPr>
              <a:t>6.5.4 </a:t>
            </a:r>
            <a:r>
              <a:rPr lang="zh-CN" altLang="en-US" sz="2800" b="1" dirty="0">
                <a:solidFill>
                  <a:srgbClr val="0070C0"/>
                </a:solidFill>
                <a:latin typeface="微软雅黑" panose="020B0503020204020204" pitchFamily="34" charset="-122"/>
                <a:ea typeface="微软雅黑" panose="020B0503020204020204" pitchFamily="34" charset="-122"/>
              </a:rPr>
              <a:t>维特比算法</a:t>
            </a:r>
          </a:p>
        </p:txBody>
      </p:sp>
      <p:sp>
        <p:nvSpPr>
          <p:cNvPr id="4" name="灯片编号占位符 1"/>
          <p:cNvSpPr txBox="1"/>
          <p:nvPr/>
        </p:nvSpPr>
        <p:spPr>
          <a:xfrm>
            <a:off x="6791621" y="6464141"/>
            <a:ext cx="2133600" cy="273844"/>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1BEBC7A-FD02-486B-81B5-A845787C689C}" type="slidenum">
              <a:rPr lang="zh-CN" altLang="en-US" sz="1600" smtClean="0"/>
              <a:t>68</a:t>
            </a:fld>
            <a:endParaRPr lang="zh-CN" altLang="en-US" sz="1600" dirty="0"/>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5" name="Rectangle 1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7"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8"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Tree>
    <p:extLst>
      <p:ext uri="{BB962C8B-B14F-4D97-AF65-F5344CB8AC3E}">
        <p14:creationId xmlns:p14="http://schemas.microsoft.com/office/powerpoint/2010/main" val="2131416562"/>
      </p:ext>
    </p:extLst>
  </p:cSld>
  <p:clrMapOvr>
    <a:masterClrMapping/>
  </p:clrMapOvr>
  <p:transition spd="slow">
    <p:wip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0" name="Content Placeholder 2"/>
              <p:cNvSpPr txBox="1"/>
              <p:nvPr/>
            </p:nvSpPr>
            <p:spPr>
              <a:xfrm>
                <a:off x="411481" y="681692"/>
                <a:ext cx="8330184" cy="5773971"/>
              </a:xfrm>
              <a:prstGeom prst="rect">
                <a:avLst/>
              </a:prstGeom>
            </p:spPr>
            <p:txBody>
              <a:bodyPr vert="horz" lIns="91392" tIns="45696" rIns="91392" bIns="45696"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457200">
                  <a:lnSpc>
                    <a:spcPct val="150000"/>
                  </a:lnSpc>
                  <a:buNone/>
                </a:pP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定义</a:t>
                </a:r>
                <a14:m>
                  <m:oMath xmlns:m="http://schemas.openxmlformats.org/officeDocument/2006/math">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𝜓</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𝑡</m:t>
                        </m:r>
                      </m:sub>
                    </m:sSub>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𝑎</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e>
                    </m:d>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为时刻</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𝑡</m:t>
                    </m:r>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状态为</a:t>
                </a:r>
                <a14:m>
                  <m:oMath xmlns:m="http://schemas.openxmlformats.org/officeDocument/2006/math">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𝑎</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的概率最大路径的前一个时刻经过的节点：</a:t>
                </a: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buNone/>
                </a:pPr>
                <a14:m>
                  <m:oMathPara xmlns:m="http://schemas.openxmlformats.org/officeDocument/2006/math">
                    <m:oMathParaPr>
                      <m:jc m:val="centerGroup"/>
                    </m:oMathParaPr>
                    <m:oMath xmlns:m="http://schemas.openxmlformats.org/officeDocument/2006/math">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𝜓</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𝑡</m:t>
                          </m:r>
                        </m:sub>
                      </m:sSub>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𝑎</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e>
                      </m:d>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𝑎𝑟𝑔</m:t>
                      </m:r>
                      <m:func>
                        <m:func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uncPr>
                        <m:fName>
                          <m:limLow>
                            <m:limLow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limLow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𝑚𝑎𝑥</m:t>
                              </m:r>
                            </m:e>
                            <m:lim>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𝑎</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𝑗</m:t>
                                  </m:r>
                                </m:sub>
                              </m:sSub>
                            </m:lim>
                          </m:limLow>
                        </m:fName>
                        <m:e>
                          <m:d>
                            <m:dPr>
                              <m:begChr m:val="["/>
                              <m:endChr m:val="]"/>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𝛿</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𝑡</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ub>
                              </m:sSub>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𝑎</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𝑗</m:t>
                                      </m:r>
                                    </m:sub>
                                  </m:sSub>
                                </m:e>
                              </m:d>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𝑎</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𝑗𝑖</m:t>
                                  </m:r>
                                </m:sub>
                              </m:sSub>
                            </m:e>
                          </m:d>
                        </m:e>
                      </m:func>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 1≤</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𝑗</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𝑁</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𝑡</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=1,2,…,</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𝑇</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oMath>
                  </m:oMathPara>
                </a14:m>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buNone/>
                </a:pPr>
                <a14:m>
                  <m:oMath xmlns:m="http://schemas.openxmlformats.org/officeDocument/2006/math">
                    <m:sSub>
                      <m:sSubPr>
                        <m:ctrlPr>
                          <a:rPr lang="zh-CN" altLang="zh-CN" sz="2200" i="1" smtClean="0">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𝜓</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𝑡</m:t>
                        </m:r>
                      </m:sub>
                    </m:sSub>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𝑎</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e>
                    </m:d>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用来保存最优路径所经过的节点。</a:t>
                </a: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buNone/>
                </a:pP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维比特算法求解隐马尔可夫模型时按以下方式计算。</a:t>
                </a: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buNone/>
                </a:pP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初始化阶段，计算初始状态观测到</a:t>
                </a:r>
                <a14:m>
                  <m:oMath xmlns:m="http://schemas.openxmlformats.org/officeDocument/2006/math">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m:rPr>
                            <m:sty m:val="p"/>
                          </m:rP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o</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ub>
                    </m:sSub>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的</a:t>
                </a:r>
                <a14:m>
                  <m:oMath xmlns:m="http://schemas.openxmlformats.org/officeDocument/2006/math">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m:rPr>
                            <m:sty m:val="p"/>
                          </m:rP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δ</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ub>
                    </m:sSub>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𝑎</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e>
                    </m:d>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和</a:t>
                </a:r>
                <a14:m>
                  <m:oMath xmlns:m="http://schemas.openxmlformats.org/officeDocument/2006/math">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m:rPr>
                            <m:sty m:val="p"/>
                          </m:rP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ψ</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ub>
                    </m:sSub>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𝑎</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e>
                    </m:d>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a:t>
                </a:r>
              </a:p>
              <a:p>
                <a:pPr marL="0" indent="457200">
                  <a:lnSpc>
                    <a:spcPct val="150000"/>
                  </a:lnSpc>
                  <a:buNone/>
                </a:pPr>
                <a14:m>
                  <m:oMathPara xmlns:m="http://schemas.openxmlformats.org/officeDocument/2006/math">
                    <m:oMathParaPr>
                      <m:jc m:val="centerGroup"/>
                    </m:oMathParaPr>
                    <m:oMath xmlns:m="http://schemas.openxmlformats.org/officeDocument/2006/math">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𝛿</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ub>
                      </m:sSub>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𝑎</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e>
                      </m:d>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𝜋</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𝑏</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𝑜</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ub>
                          </m:sSub>
                        </m:e>
                      </m:d>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 1≤</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𝑁</m:t>
                      </m:r>
                    </m:oMath>
                  </m:oMathPara>
                </a14:m>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buNone/>
                </a:pPr>
                <a14:m>
                  <m:oMathPara xmlns:m="http://schemas.openxmlformats.org/officeDocument/2006/math">
                    <m:oMathParaPr>
                      <m:jc m:val="centerGroup"/>
                    </m:oMathParaPr>
                    <m:oMath xmlns:m="http://schemas.openxmlformats.org/officeDocument/2006/math">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𝜓</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ub>
                      </m:sSub>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𝑎</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e>
                      </m:d>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=0, 1≤</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𝑁</m:t>
                      </m:r>
                    </m:oMath>
                  </m:oMathPara>
                </a14:m>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buNone/>
                </a:pP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p:txBody>
          </p:sp>
        </mc:Choice>
        <mc:Fallback xmlns="">
          <p:sp>
            <p:nvSpPr>
              <p:cNvPr id="20" name="Content Placeholder 2"/>
              <p:cNvSpPr txBox="1">
                <a:spLocks noRot="1" noChangeAspect="1" noMove="1" noResize="1" noEditPoints="1" noAdjustHandles="1" noChangeArrowheads="1" noChangeShapeType="1" noTextEdit="1"/>
              </p:cNvSpPr>
              <p:nvPr/>
            </p:nvSpPr>
            <p:spPr>
              <a:xfrm>
                <a:off x="411481" y="681692"/>
                <a:ext cx="8330184" cy="5773971"/>
              </a:xfrm>
              <a:prstGeom prst="rect">
                <a:avLst/>
              </a:prstGeom>
              <a:blipFill rotWithShape="1">
                <a:blip r:embed="rId3"/>
                <a:stretch>
                  <a:fillRect l="-952"/>
                </a:stretch>
              </a:blipFill>
            </p:spPr>
            <p:txBody>
              <a:bodyPr/>
              <a:lstStyle/>
              <a:p>
                <a:r>
                  <a:rPr lang="zh-CN" altLang="en-US">
                    <a:noFill/>
                  </a:rPr>
                  <a:t> </a:t>
                </a:r>
              </a:p>
            </p:txBody>
          </p:sp>
        </mc:Fallback>
      </mc:AlternateContent>
      <p:sp>
        <p:nvSpPr>
          <p:cNvPr id="41" name="文本框 2"/>
          <p:cNvSpPr txBox="1"/>
          <p:nvPr/>
        </p:nvSpPr>
        <p:spPr>
          <a:xfrm>
            <a:off x="0" y="158473"/>
            <a:ext cx="9144000" cy="523220"/>
          </a:xfrm>
          <a:prstGeom prst="rect">
            <a:avLst/>
          </a:prstGeom>
          <a:noFill/>
        </p:spPr>
        <p:txBody>
          <a:bodyPr wrap="square" rtlCol="0">
            <a:spAutoFit/>
          </a:bodyPr>
          <a:lstStyle/>
          <a:p>
            <a:pPr algn="ctr" defTabSz="1218565"/>
            <a:r>
              <a:rPr lang="en-US" altLang="zh-CN" sz="2800" b="1" dirty="0">
                <a:solidFill>
                  <a:srgbClr val="0070C0"/>
                </a:solidFill>
                <a:latin typeface="微软雅黑" panose="020B0503020204020204" pitchFamily="34" charset="-122"/>
                <a:ea typeface="微软雅黑" panose="020B0503020204020204" pitchFamily="34" charset="-122"/>
              </a:rPr>
              <a:t>6.5.4 </a:t>
            </a:r>
            <a:r>
              <a:rPr lang="zh-CN" altLang="en-US" sz="2800" b="1" dirty="0">
                <a:solidFill>
                  <a:srgbClr val="0070C0"/>
                </a:solidFill>
                <a:latin typeface="微软雅黑" panose="020B0503020204020204" pitchFamily="34" charset="-122"/>
                <a:ea typeface="微软雅黑" panose="020B0503020204020204" pitchFamily="34" charset="-122"/>
              </a:rPr>
              <a:t>维特比算法</a:t>
            </a:r>
          </a:p>
        </p:txBody>
      </p:sp>
      <p:sp>
        <p:nvSpPr>
          <p:cNvPr id="4" name="灯片编号占位符 1"/>
          <p:cNvSpPr txBox="1"/>
          <p:nvPr/>
        </p:nvSpPr>
        <p:spPr>
          <a:xfrm>
            <a:off x="6791621" y="6464141"/>
            <a:ext cx="2133600" cy="273844"/>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1BEBC7A-FD02-486B-81B5-A845787C689C}" type="slidenum">
              <a:rPr lang="zh-CN" altLang="en-US" sz="1600" smtClean="0"/>
              <a:t>69</a:t>
            </a:fld>
            <a:endParaRPr lang="zh-CN" altLang="en-US" sz="1600" dirty="0"/>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5" name="Rectangle 1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7"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8"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Tree>
    <p:extLst>
      <p:ext uri="{BB962C8B-B14F-4D97-AF65-F5344CB8AC3E}">
        <p14:creationId xmlns:p14="http://schemas.microsoft.com/office/powerpoint/2010/main" val="489615697"/>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0" name="Content Placeholder 2"/>
              <p:cNvSpPr txBox="1"/>
              <p:nvPr/>
            </p:nvSpPr>
            <p:spPr>
              <a:xfrm>
                <a:off x="411481" y="681693"/>
                <a:ext cx="8330184" cy="5773971"/>
              </a:xfrm>
              <a:prstGeom prst="rect">
                <a:avLst/>
              </a:prstGeom>
            </p:spPr>
            <p:txBody>
              <a:bodyPr vert="horz" lIns="91392" tIns="45696" rIns="91392" bIns="45696"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457200">
                  <a:lnSpc>
                    <a:spcPct val="150000"/>
                  </a:lnSpc>
                  <a:spcBef>
                    <a:spcPts val="0"/>
                  </a:spcBef>
                  <a:buNone/>
                </a:pP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概率模型可以分为生成模型（</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generative model</a:t>
                </a: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）和判别模型（</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discriminative model</a:t>
                </a: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a:t>
                </a:r>
              </a:p>
              <a:p>
                <a:pPr marL="0" indent="457200">
                  <a:lnSpc>
                    <a:spcPct val="150000"/>
                  </a:lnSpc>
                  <a:spcBef>
                    <a:spcPts val="0"/>
                  </a:spcBef>
                  <a:buNone/>
                </a:pP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生成模型学习到的是联合概率分布</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𝑃</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𝑋</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𝑌</m:t>
                        </m:r>
                      </m:e>
                    </m:d>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，然后由联合概率分布求出条件概率分布作为预测模型：</a:t>
                </a: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14:m>
                  <m:oMathPara xmlns:m="http://schemas.openxmlformats.org/officeDocument/2006/math">
                    <m:oMathParaPr>
                      <m:jc m:val="centerGroup"/>
                    </m:oMathParaPr>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𝑃</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𝑌</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𝑋</m:t>
                          </m:r>
                        </m:e>
                      </m:d>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f>
                        <m:f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Pr>
                        <m:num>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𝑃</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𝑋</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𝑌</m:t>
                              </m:r>
                            </m:e>
                          </m:d>
                        </m:num>
                        <m:den>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𝑃</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𝑋</m:t>
                              </m:r>
                            </m:e>
                          </m:d>
                        </m:den>
                      </m:f>
                    </m:oMath>
                  </m:oMathPara>
                </a14:m>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判别模型直接学习到条件概率分布</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𝑃</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𝑌</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𝑋</m:t>
                        </m:r>
                      </m:e>
                    </m:d>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作为预测模型。</a:t>
                </a: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生成模型是所有特征以及标签的全概率模型，它学习到了全面的信息，可以计算出任意给定条件下的概率值，因此可以用到多方面概率预测问题上。而判别模型针对性强，直接面对问题，模型的适应性有限。</a:t>
                </a:r>
              </a:p>
            </p:txBody>
          </p:sp>
        </mc:Choice>
        <mc:Fallback xmlns="">
          <p:sp>
            <p:nvSpPr>
              <p:cNvPr id="20" name="Content Placeholder 2"/>
              <p:cNvSpPr txBox="1">
                <a:spLocks noRot="1" noChangeAspect="1" noMove="1" noResize="1" noEditPoints="1" noAdjustHandles="1" noChangeArrowheads="1" noChangeShapeType="1" noTextEdit="1"/>
              </p:cNvSpPr>
              <p:nvPr/>
            </p:nvSpPr>
            <p:spPr>
              <a:xfrm>
                <a:off x="411481" y="681693"/>
                <a:ext cx="8330184" cy="5773971"/>
              </a:xfrm>
              <a:prstGeom prst="rect">
                <a:avLst/>
              </a:prstGeom>
              <a:blipFill rotWithShape="1">
                <a:blip r:embed="rId3"/>
                <a:stretch>
                  <a:fillRect l="-952" r="-659"/>
                </a:stretch>
              </a:blipFill>
            </p:spPr>
            <p:txBody>
              <a:bodyPr/>
              <a:lstStyle/>
              <a:p>
                <a:r>
                  <a:rPr lang="zh-CN" altLang="en-US">
                    <a:noFill/>
                  </a:rPr>
                  <a:t> </a:t>
                </a:r>
                <a:endParaRPr lang="zh-CN" altLang="en-US">
                  <a:noFill/>
                </a:endParaRPr>
              </a:p>
            </p:txBody>
          </p:sp>
        </mc:Fallback>
      </mc:AlternateContent>
      <p:sp>
        <p:nvSpPr>
          <p:cNvPr id="41" name="文本框 2"/>
          <p:cNvSpPr txBox="1"/>
          <p:nvPr/>
        </p:nvSpPr>
        <p:spPr>
          <a:xfrm>
            <a:off x="0" y="158473"/>
            <a:ext cx="9144000" cy="523220"/>
          </a:xfrm>
          <a:prstGeom prst="rect">
            <a:avLst/>
          </a:prstGeom>
          <a:noFill/>
        </p:spPr>
        <p:txBody>
          <a:bodyPr wrap="square" rtlCol="0">
            <a:spAutoFit/>
          </a:bodyPr>
          <a:lstStyle/>
          <a:p>
            <a:pPr algn="ctr" defTabSz="1218565"/>
            <a:r>
              <a:rPr lang="en-US" altLang="zh-CN" sz="2800" b="1" dirty="0">
                <a:solidFill>
                  <a:srgbClr val="0070C0"/>
                </a:solidFill>
                <a:latin typeface="微软雅黑" panose="020B0503020204020204" pitchFamily="34" charset="-122"/>
                <a:ea typeface="微软雅黑" panose="020B0503020204020204" pitchFamily="34" charset="-122"/>
              </a:rPr>
              <a:t>6.1.2 </a:t>
            </a:r>
            <a:r>
              <a:rPr lang="zh-CN" altLang="en-US" sz="2800" b="1" dirty="0">
                <a:solidFill>
                  <a:srgbClr val="0070C0"/>
                </a:solidFill>
                <a:latin typeface="微软雅黑" panose="020B0503020204020204" pitchFamily="34" charset="-122"/>
                <a:ea typeface="微软雅黑" panose="020B0503020204020204" pitchFamily="34" charset="-122"/>
              </a:rPr>
              <a:t>生成模型和判别模型</a:t>
            </a:r>
          </a:p>
        </p:txBody>
      </p:sp>
      <p:sp>
        <p:nvSpPr>
          <p:cNvPr id="4" name="灯片编号占位符 1"/>
          <p:cNvSpPr txBox="1"/>
          <p:nvPr/>
        </p:nvSpPr>
        <p:spPr>
          <a:xfrm>
            <a:off x="6791621" y="6464141"/>
            <a:ext cx="2133600" cy="273844"/>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1BEBC7A-FD02-486B-81B5-A845787C689C}" type="slidenum">
              <a:rPr lang="zh-CN" altLang="en-US" sz="1600" smtClean="0"/>
              <a:t>7</a:t>
            </a:fld>
            <a:endParaRPr lang="zh-CN" altLang="en-US" sz="1600" dirty="0"/>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5" name="Rectangle 1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7"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Tree>
  </p:cSld>
  <p:clrMapOvr>
    <a:masterClrMapping/>
  </p:clrMapOvr>
  <p:transition spd="slow">
    <p:wip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0" name="Content Placeholder 2"/>
              <p:cNvSpPr txBox="1"/>
              <p:nvPr/>
            </p:nvSpPr>
            <p:spPr>
              <a:xfrm>
                <a:off x="411481" y="681692"/>
                <a:ext cx="8330184" cy="5773971"/>
              </a:xfrm>
              <a:prstGeom prst="rect">
                <a:avLst/>
              </a:prstGeom>
            </p:spPr>
            <p:txBody>
              <a:bodyPr vert="horz" lIns="91392" tIns="45696" rIns="91392" bIns="45696"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457200">
                  <a:lnSpc>
                    <a:spcPct val="150000"/>
                  </a:lnSpc>
                  <a:buNone/>
                </a:pP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递推阶段，对</a:t>
                </a:r>
                <a14:m>
                  <m:oMath xmlns:m="http://schemas.openxmlformats.org/officeDocument/2006/math">
                    <m:r>
                      <m:rPr>
                        <m:sty m:val="p"/>
                      </m:rP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=2,3,…,</m:t>
                    </m:r>
                    <m:r>
                      <m:rPr>
                        <m:sty m:val="p"/>
                      </m:rP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T</m:t>
                    </m:r>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时刻计算</a:t>
                </a:r>
                <a14:m>
                  <m:oMath xmlns:m="http://schemas.openxmlformats.org/officeDocument/2006/math">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m:rPr>
                            <m:sty m:val="p"/>
                          </m:rP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δ</m:t>
                        </m:r>
                      </m:e>
                      <m:sub>
                        <m:r>
                          <m:rPr>
                            <m:sty m:val="p"/>
                          </m:rP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t</m:t>
                        </m:r>
                      </m:sub>
                    </m:sSub>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𝑎</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e>
                    </m:d>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和</a:t>
                </a:r>
                <a14:m>
                  <m:oMath xmlns:m="http://schemas.openxmlformats.org/officeDocument/2006/math">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m:rPr>
                            <m:sty m:val="p"/>
                          </m:rP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ψ</m:t>
                        </m:r>
                      </m:e>
                      <m:sub>
                        <m:r>
                          <m:rPr>
                            <m:sty m:val="p"/>
                          </m:rP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t</m:t>
                        </m:r>
                      </m:sub>
                    </m:sSub>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𝑎</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e>
                    </m:d>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a:t>
                </a: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buNone/>
                </a:pPr>
                <a14:m>
                  <m:oMathPara xmlns:m="http://schemas.openxmlformats.org/officeDocument/2006/math">
                    <m:oMathParaPr>
                      <m:jc m:val="centerGroup"/>
                    </m:oMathParaPr>
                    <m:oMath xmlns:m="http://schemas.openxmlformats.org/officeDocument/2006/math">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𝛿</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𝑡</m:t>
                          </m:r>
                        </m:sub>
                      </m:sSub>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𝑎</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e>
                      </m:d>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func>
                        <m:func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uncPr>
                        <m:fName>
                          <m:limLow>
                            <m:limLow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limLow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𝑚𝑎𝑥</m:t>
                              </m:r>
                            </m:e>
                            <m:lim>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𝑗</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𝑁</m:t>
                              </m:r>
                            </m:lim>
                          </m:limLow>
                        </m:fName>
                        <m:e>
                          <m:d>
                            <m:dPr>
                              <m:begChr m:val="["/>
                              <m:endChr m:val="]"/>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𝛿</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𝑡</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ub>
                              </m:sSub>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𝑎</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𝑗</m:t>
                                      </m:r>
                                    </m:sub>
                                  </m:sSub>
                                </m:e>
                              </m:d>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𝑎</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𝑗𝑖</m:t>
                                  </m:r>
                                </m:sub>
                              </m:sSub>
                            </m:e>
                          </m:d>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𝑏</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𝑜</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𝑡</m:t>
                                  </m:r>
                                </m:sub>
                              </m:sSub>
                            </m:e>
                          </m:d>
                        </m:e>
                      </m:func>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 1≤</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𝑁</m:t>
                      </m:r>
                    </m:oMath>
                  </m:oMathPara>
                </a14:m>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buNone/>
                </a:pPr>
                <a14:m>
                  <m:oMathPara xmlns:m="http://schemas.openxmlformats.org/officeDocument/2006/math">
                    <m:oMathParaPr>
                      <m:jc m:val="centerGroup"/>
                    </m:oMathParaPr>
                    <m:oMath xmlns:m="http://schemas.openxmlformats.org/officeDocument/2006/math">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𝜓</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𝑡</m:t>
                          </m:r>
                        </m:sub>
                      </m:sSub>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𝑎</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e>
                      </m:d>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𝑎𝑟𝑔</m:t>
                      </m:r>
                      <m:func>
                        <m:func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uncPr>
                        <m:fName>
                          <m:limLow>
                            <m:limLow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limLow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𝑚𝑎𝑥</m:t>
                              </m:r>
                            </m:e>
                            <m:lim>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𝑎</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𝑗</m:t>
                                  </m:r>
                                </m:sub>
                              </m:sSub>
                            </m:lim>
                          </m:limLow>
                        </m:fName>
                        <m:e>
                          <m:d>
                            <m:dPr>
                              <m:begChr m:val="["/>
                              <m:endChr m:val="]"/>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𝛿</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𝑡</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ub>
                              </m:sSub>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𝑎</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𝑗</m:t>
                                      </m:r>
                                    </m:sub>
                                  </m:sSub>
                                </m:e>
                              </m:d>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𝑎</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𝑗𝑖</m:t>
                                  </m:r>
                                </m:sub>
                              </m:sSub>
                            </m:e>
                          </m:d>
                        </m:e>
                      </m:func>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 1≤</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𝑗</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𝑁</m:t>
                      </m:r>
                    </m:oMath>
                  </m:oMathPara>
                </a14:m>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buNone/>
                </a:pP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到时刻</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𝑇</m:t>
                    </m:r>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后终止，最大概率为：</a:t>
                </a:r>
                <a14:m>
                  <m:oMath xmlns:m="http://schemas.openxmlformats.org/officeDocument/2006/math">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𝑃</m:t>
                        </m:r>
                      </m:e>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up>
                    </m:s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func>
                      <m:func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uncPr>
                      <m:fName>
                        <m:limLow>
                          <m:limLow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limLow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𝑚𝑎𝑥</m:t>
                            </m:r>
                          </m:e>
                          <m:lim>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𝑗</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𝑁</m:t>
                            </m:r>
                          </m:lim>
                        </m:limLow>
                      </m:fName>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𝛿</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𝑇</m:t>
                            </m:r>
                          </m:sub>
                        </m:sSub>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𝑎</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𝑗</m:t>
                                </m:r>
                              </m:sub>
                            </m:sSub>
                          </m:e>
                        </m:d>
                      </m:e>
                    </m:func>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𝑇</m:t>
                    </m:r>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时刻的状态为：</a:t>
                </a:r>
                <a14:m>
                  <m:oMath xmlns:m="http://schemas.openxmlformats.org/officeDocument/2006/math">
                    <m:sSubSup>
                      <m:sSub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𝑞</m:t>
                        </m:r>
                      </m:e>
                      <m:sub>
                        <m:r>
                          <m:rPr>
                            <m:sty m:val="p"/>
                          </m:rP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T</m:t>
                        </m:r>
                      </m:sub>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up>
                    </m:sSub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𝑎𝑟𝑔</m:t>
                    </m:r>
                    <m:func>
                      <m:func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uncPr>
                      <m:fName>
                        <m:limLow>
                          <m:limLow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limLowPr>
                          <m:e>
                            <m:r>
                              <m:rPr>
                                <m:sty m:val="p"/>
                              </m:rP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max</m:t>
                            </m:r>
                          </m:e>
                          <m:lim>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𝑎</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𝑗</m:t>
                                </m:r>
                              </m:sub>
                            </m:sSub>
                          </m:lim>
                        </m:limLow>
                      </m:fName>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m:rPr>
                                <m:sty m:val="p"/>
                              </m:rP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δ</m:t>
                            </m:r>
                          </m:e>
                          <m:sub>
                            <m:r>
                              <m:rPr>
                                <m:sty m:val="p"/>
                              </m:rP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T</m:t>
                            </m:r>
                          </m:sub>
                        </m:sSub>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𝑎</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𝑗</m:t>
                                </m:r>
                              </m:sub>
                            </m:sSub>
                          </m:e>
                        </m:d>
                      </m:e>
                    </m:func>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 1≤</m:t>
                    </m:r>
                    <m:r>
                      <m:rPr>
                        <m:sty m:val="p"/>
                      </m:rP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j</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m:rPr>
                        <m:sty m:val="p"/>
                      </m:rP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N</m:t>
                    </m:r>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a:t>
                </a: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p:txBody>
          </p:sp>
        </mc:Choice>
        <mc:Fallback xmlns="">
          <p:sp>
            <p:nvSpPr>
              <p:cNvPr id="20" name="Content Placeholder 2"/>
              <p:cNvSpPr txBox="1">
                <a:spLocks noRot="1" noChangeAspect="1" noMove="1" noResize="1" noEditPoints="1" noAdjustHandles="1" noChangeArrowheads="1" noChangeShapeType="1" noTextEdit="1"/>
              </p:cNvSpPr>
              <p:nvPr/>
            </p:nvSpPr>
            <p:spPr>
              <a:xfrm>
                <a:off x="411481" y="681692"/>
                <a:ext cx="8330184" cy="5773971"/>
              </a:xfrm>
              <a:prstGeom prst="rect">
                <a:avLst/>
              </a:prstGeom>
              <a:blipFill rotWithShape="1">
                <a:blip r:embed="rId3"/>
                <a:stretch>
                  <a:fillRect l="-952"/>
                </a:stretch>
              </a:blipFill>
            </p:spPr>
            <p:txBody>
              <a:bodyPr/>
              <a:lstStyle/>
              <a:p>
                <a:r>
                  <a:rPr lang="zh-CN" altLang="en-US">
                    <a:noFill/>
                  </a:rPr>
                  <a:t> </a:t>
                </a:r>
              </a:p>
            </p:txBody>
          </p:sp>
        </mc:Fallback>
      </mc:AlternateContent>
      <p:sp>
        <p:nvSpPr>
          <p:cNvPr id="41" name="文本框 2"/>
          <p:cNvSpPr txBox="1"/>
          <p:nvPr/>
        </p:nvSpPr>
        <p:spPr>
          <a:xfrm>
            <a:off x="0" y="158473"/>
            <a:ext cx="9144000" cy="523220"/>
          </a:xfrm>
          <a:prstGeom prst="rect">
            <a:avLst/>
          </a:prstGeom>
          <a:noFill/>
        </p:spPr>
        <p:txBody>
          <a:bodyPr wrap="square" rtlCol="0">
            <a:spAutoFit/>
          </a:bodyPr>
          <a:lstStyle/>
          <a:p>
            <a:pPr algn="ctr" defTabSz="1218565"/>
            <a:r>
              <a:rPr lang="en-US" altLang="zh-CN" sz="2800" b="1" dirty="0">
                <a:solidFill>
                  <a:srgbClr val="0070C0"/>
                </a:solidFill>
                <a:latin typeface="微软雅黑" panose="020B0503020204020204" pitchFamily="34" charset="-122"/>
                <a:ea typeface="微软雅黑" panose="020B0503020204020204" pitchFamily="34" charset="-122"/>
              </a:rPr>
              <a:t>6.5.4 </a:t>
            </a:r>
            <a:r>
              <a:rPr lang="zh-CN" altLang="en-US" sz="2800" b="1" dirty="0">
                <a:solidFill>
                  <a:srgbClr val="0070C0"/>
                </a:solidFill>
                <a:latin typeface="微软雅黑" panose="020B0503020204020204" pitchFamily="34" charset="-122"/>
                <a:ea typeface="微软雅黑" panose="020B0503020204020204" pitchFamily="34" charset="-122"/>
              </a:rPr>
              <a:t>维特比算法</a:t>
            </a:r>
          </a:p>
        </p:txBody>
      </p:sp>
      <p:sp>
        <p:nvSpPr>
          <p:cNvPr id="4" name="灯片编号占位符 1"/>
          <p:cNvSpPr txBox="1"/>
          <p:nvPr/>
        </p:nvSpPr>
        <p:spPr>
          <a:xfrm>
            <a:off x="6791621" y="6464141"/>
            <a:ext cx="2133600" cy="273844"/>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1BEBC7A-FD02-486B-81B5-A845787C689C}" type="slidenum">
              <a:rPr lang="zh-CN" altLang="en-US" sz="1600" smtClean="0"/>
              <a:t>70</a:t>
            </a:fld>
            <a:endParaRPr lang="zh-CN" altLang="en-US" sz="1600" dirty="0"/>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5" name="Rectangle 1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7"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8"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Tree>
    <p:extLst>
      <p:ext uri="{BB962C8B-B14F-4D97-AF65-F5344CB8AC3E}">
        <p14:creationId xmlns:p14="http://schemas.microsoft.com/office/powerpoint/2010/main" val="3513962215"/>
      </p:ext>
    </p:extLst>
  </p:cSld>
  <p:clrMapOvr>
    <a:masterClrMapping/>
  </p:clrMapOvr>
  <p:transition spd="slow">
    <p:wip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0" name="Content Placeholder 2"/>
              <p:cNvSpPr txBox="1"/>
              <p:nvPr/>
            </p:nvSpPr>
            <p:spPr>
              <a:xfrm>
                <a:off x="411481" y="681692"/>
                <a:ext cx="8330184" cy="5773971"/>
              </a:xfrm>
              <a:prstGeom prst="rect">
                <a:avLst/>
              </a:prstGeom>
            </p:spPr>
            <p:txBody>
              <a:bodyPr vert="horz" lIns="91392" tIns="45696" rIns="91392" bIns="45696"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457200">
                  <a:lnSpc>
                    <a:spcPct val="150000"/>
                  </a:lnSpc>
                  <a:buNone/>
                </a:pP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最后，进行最优路径回溯。对</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𝑡</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𝑇</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𝑇</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−2,…,1</m:t>
                    </m:r>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，进行反向取状态操作：</a:t>
                </a: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buNone/>
                </a:pPr>
                <a14:m>
                  <m:oMathPara xmlns:m="http://schemas.openxmlformats.org/officeDocument/2006/math">
                    <m:oMathParaPr>
                      <m:jc m:val="centerGroup"/>
                    </m:oMathParaPr>
                    <m:oMath xmlns:m="http://schemas.openxmlformats.org/officeDocument/2006/math">
                      <m:sSubSup>
                        <m:sSub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𝑞</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𝑡</m:t>
                          </m:r>
                        </m:sub>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up>
                      </m:sSub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𝜓</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𝑡</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ub>
                      </m:sSub>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Sup>
                            <m:sSub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𝑞</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𝑡</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ub>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up>
                          </m:sSubSup>
                        </m:e>
                      </m:d>
                    </m:oMath>
                  </m:oMathPara>
                </a14:m>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buNone/>
                </a:pP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求得最优路径</a:t>
                </a:r>
                <a14:m>
                  <m:oMath xmlns:m="http://schemas.openxmlformats.org/officeDocument/2006/math">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𝑄</m:t>
                        </m:r>
                      </m:e>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up>
                    </m:s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Sup>
                          <m:sSub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𝑞</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ub>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up>
                        </m:sSub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Sup>
                          <m:sSub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𝑞</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sub>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up>
                        </m:sSub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Sup>
                          <m:sSub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𝑞</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𝑇</m:t>
                            </m:r>
                          </m:sub>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up>
                        </m:sSubSup>
                      </m:e>
                    </m:d>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。上式中括号表示取前一个状态的操作。</a:t>
                </a: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p:txBody>
          </p:sp>
        </mc:Choice>
        <mc:Fallback xmlns="">
          <p:sp>
            <p:nvSpPr>
              <p:cNvPr id="20" name="Content Placeholder 2"/>
              <p:cNvSpPr txBox="1">
                <a:spLocks noRot="1" noChangeAspect="1" noMove="1" noResize="1" noEditPoints="1" noAdjustHandles="1" noChangeArrowheads="1" noChangeShapeType="1" noTextEdit="1"/>
              </p:cNvSpPr>
              <p:nvPr/>
            </p:nvSpPr>
            <p:spPr>
              <a:xfrm>
                <a:off x="411481" y="681692"/>
                <a:ext cx="8330184" cy="5773971"/>
              </a:xfrm>
              <a:prstGeom prst="rect">
                <a:avLst/>
              </a:prstGeom>
              <a:blipFill rotWithShape="1">
                <a:blip r:embed="rId3"/>
                <a:stretch>
                  <a:fillRect l="-952" r="-439"/>
                </a:stretch>
              </a:blipFill>
            </p:spPr>
            <p:txBody>
              <a:bodyPr/>
              <a:lstStyle/>
              <a:p>
                <a:r>
                  <a:rPr lang="zh-CN" altLang="en-US">
                    <a:noFill/>
                  </a:rPr>
                  <a:t> </a:t>
                </a:r>
              </a:p>
            </p:txBody>
          </p:sp>
        </mc:Fallback>
      </mc:AlternateContent>
      <p:sp>
        <p:nvSpPr>
          <p:cNvPr id="41" name="文本框 2"/>
          <p:cNvSpPr txBox="1"/>
          <p:nvPr/>
        </p:nvSpPr>
        <p:spPr>
          <a:xfrm>
            <a:off x="0" y="158473"/>
            <a:ext cx="9144000" cy="523220"/>
          </a:xfrm>
          <a:prstGeom prst="rect">
            <a:avLst/>
          </a:prstGeom>
          <a:noFill/>
        </p:spPr>
        <p:txBody>
          <a:bodyPr wrap="square" rtlCol="0">
            <a:spAutoFit/>
          </a:bodyPr>
          <a:lstStyle/>
          <a:p>
            <a:pPr algn="ctr" defTabSz="1218565"/>
            <a:r>
              <a:rPr lang="en-US" altLang="zh-CN" sz="2800" b="1" dirty="0">
                <a:solidFill>
                  <a:srgbClr val="0070C0"/>
                </a:solidFill>
                <a:latin typeface="微软雅黑" panose="020B0503020204020204" pitchFamily="34" charset="-122"/>
                <a:ea typeface="微软雅黑" panose="020B0503020204020204" pitchFamily="34" charset="-122"/>
              </a:rPr>
              <a:t>6.5.4 </a:t>
            </a:r>
            <a:r>
              <a:rPr lang="zh-CN" altLang="en-US" sz="2800" b="1" dirty="0">
                <a:solidFill>
                  <a:srgbClr val="0070C0"/>
                </a:solidFill>
                <a:latin typeface="微软雅黑" panose="020B0503020204020204" pitchFamily="34" charset="-122"/>
                <a:ea typeface="微软雅黑" panose="020B0503020204020204" pitchFamily="34" charset="-122"/>
              </a:rPr>
              <a:t>维特比算法</a:t>
            </a:r>
          </a:p>
        </p:txBody>
      </p:sp>
      <p:sp>
        <p:nvSpPr>
          <p:cNvPr id="4" name="灯片编号占位符 1"/>
          <p:cNvSpPr txBox="1"/>
          <p:nvPr/>
        </p:nvSpPr>
        <p:spPr>
          <a:xfrm>
            <a:off x="6791621" y="6464141"/>
            <a:ext cx="2133600" cy="273844"/>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1BEBC7A-FD02-486B-81B5-A845787C689C}" type="slidenum">
              <a:rPr lang="zh-CN" altLang="en-US" sz="1600" smtClean="0"/>
              <a:t>71</a:t>
            </a:fld>
            <a:endParaRPr lang="zh-CN" altLang="en-US" sz="1600" dirty="0"/>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5" name="Rectangle 1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7"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8"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Tree>
    <p:extLst>
      <p:ext uri="{BB962C8B-B14F-4D97-AF65-F5344CB8AC3E}">
        <p14:creationId xmlns:p14="http://schemas.microsoft.com/office/powerpoint/2010/main" val="1751708948"/>
      </p:ext>
    </p:extLst>
  </p:cSld>
  <p:clrMapOvr>
    <a:masterClrMapping/>
  </p:clrMapOvr>
  <p:transition spd="slow">
    <p:wip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圆角矩形 66"/>
          <p:cNvSpPr/>
          <p:nvPr/>
        </p:nvSpPr>
        <p:spPr>
          <a:xfrm>
            <a:off x="4702903" y="945299"/>
            <a:ext cx="525109" cy="511238"/>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829" tIns="60914" rIns="121829" bIns="60914" anchor="ctr"/>
          <a:lstStyle/>
          <a:p>
            <a:pPr algn="ctr" defTabSz="1218565">
              <a:defRPr/>
            </a:pPr>
            <a:r>
              <a:rPr lang="en-US" altLang="zh-CN" sz="3600" dirty="0">
                <a:solidFill>
                  <a:prstClr val="white"/>
                </a:solidFill>
                <a:latin typeface="Calibri" panose="020F0502020204030204"/>
                <a:ea typeface="Arial Unicode MS" panose="020B0604020202020204" pitchFamily="34" charset="-122"/>
                <a:cs typeface="Arial Unicode MS" panose="020B0604020202020204" pitchFamily="34" charset="-122"/>
              </a:rPr>
              <a:t>1</a:t>
            </a:r>
            <a:endParaRPr lang="zh-CN" altLang="en-US" sz="3600" dirty="0">
              <a:solidFill>
                <a:prstClr val="white"/>
              </a:solidFill>
              <a:latin typeface="Calibri" panose="020F0502020204030204"/>
              <a:ea typeface="Arial Unicode MS" panose="020B0604020202020204" pitchFamily="34" charset="-122"/>
              <a:cs typeface="Arial Unicode MS" panose="020B0604020202020204" pitchFamily="34" charset="-122"/>
            </a:endParaRPr>
          </a:p>
        </p:txBody>
      </p:sp>
      <p:grpSp>
        <p:nvGrpSpPr>
          <p:cNvPr id="68" name="组合 67"/>
          <p:cNvGrpSpPr/>
          <p:nvPr/>
        </p:nvGrpSpPr>
        <p:grpSpPr>
          <a:xfrm>
            <a:off x="5509998" y="945298"/>
            <a:ext cx="3410896" cy="511238"/>
            <a:chOff x="6339097" y="1573726"/>
            <a:chExt cx="3744416" cy="511504"/>
          </a:xfrm>
        </p:grpSpPr>
        <p:sp>
          <p:nvSpPr>
            <p:cNvPr id="69" name="圆角矩形 68"/>
            <p:cNvSpPr/>
            <p:nvPr/>
          </p:nvSpPr>
          <p:spPr>
            <a:xfrm>
              <a:off x="6339097" y="1573726"/>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897" tIns="60948" rIns="121897" bIns="60948" anchor="ctr"/>
            <a:lstStyle/>
            <a:p>
              <a:pPr algn="ctr" defTabSz="1218565">
                <a:defRPr/>
              </a:pPr>
              <a:endParaRPr lang="zh-CN" altLang="en-US" sz="3600" dirty="0">
                <a:solidFill>
                  <a:prstClr val="white"/>
                </a:solidFill>
                <a:latin typeface="Calibri" panose="020F0502020204030204"/>
                <a:ea typeface="Arial Unicode MS" panose="020B0604020202020204" pitchFamily="34" charset="-122"/>
                <a:cs typeface="Arial Unicode MS" panose="020B0604020202020204" pitchFamily="34" charset="-122"/>
              </a:endParaRPr>
            </a:p>
          </p:txBody>
        </p:sp>
        <p:sp>
          <p:nvSpPr>
            <p:cNvPr id="70" name="矩形 69"/>
            <p:cNvSpPr/>
            <p:nvPr/>
          </p:nvSpPr>
          <p:spPr>
            <a:xfrm>
              <a:off x="6491851" y="1614014"/>
              <a:ext cx="3496276" cy="431087"/>
            </a:xfrm>
            <a:prstGeom prst="rect">
              <a:avLst/>
            </a:prstGeom>
          </p:spPr>
          <p:txBody>
            <a:bodyPr wrap="square" lIns="121897" tIns="60948" rIns="121897" bIns="60948">
              <a:spAutoFit/>
            </a:bodyPr>
            <a:lstStyle/>
            <a:p>
              <a:pPr defTabSz="1218565">
                <a:defRPr/>
              </a:pPr>
              <a:r>
                <a:rPr lang="zh-CN" altLang="en-US" sz="2000" b="1" kern="100" dirty="0">
                  <a:solidFill>
                    <a:prstClr val="white"/>
                  </a:solidFill>
                  <a:latin typeface="微软雅黑" panose="020B0503020204020204" pitchFamily="34" charset="-122"/>
                  <a:ea typeface="微软雅黑" panose="020B0503020204020204" pitchFamily="34" charset="-122"/>
                  <a:cs typeface="Times New Roman" panose="02020603050405020304" pitchFamily="18" charset="0"/>
                </a:rPr>
                <a:t>概率模型</a:t>
              </a:r>
              <a:endParaRPr lang="zh-CN" altLang="zh-CN" sz="2000" b="1" kern="100" dirty="0">
                <a:solidFill>
                  <a:prstClr val="white"/>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71" name="圆角矩形 70"/>
          <p:cNvSpPr/>
          <p:nvPr/>
        </p:nvSpPr>
        <p:spPr>
          <a:xfrm>
            <a:off x="4702903" y="1781316"/>
            <a:ext cx="525109" cy="511238"/>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829" tIns="60914" rIns="121829" bIns="60914" anchor="ctr"/>
          <a:lstStyle/>
          <a:p>
            <a:pPr algn="ctr" defTabSz="1218565">
              <a:defRPr/>
            </a:pPr>
            <a:r>
              <a:rPr lang="en-US" altLang="zh-CN" sz="3600" dirty="0">
                <a:solidFill>
                  <a:prstClr val="white"/>
                </a:solidFill>
                <a:latin typeface="Calibri" panose="020F0502020204030204"/>
                <a:ea typeface="Arial Unicode MS" panose="020B0604020202020204" pitchFamily="34" charset="-122"/>
                <a:cs typeface="Arial Unicode MS" panose="020B0604020202020204" pitchFamily="34" charset="-122"/>
              </a:rPr>
              <a:t>2</a:t>
            </a:r>
            <a:endParaRPr lang="zh-CN" altLang="en-US" sz="3600" dirty="0">
              <a:solidFill>
                <a:prstClr val="white"/>
              </a:solidFill>
              <a:latin typeface="Calibri" panose="020F0502020204030204"/>
              <a:ea typeface="Arial Unicode MS" panose="020B0604020202020204" pitchFamily="34" charset="-122"/>
              <a:cs typeface="Arial Unicode MS" panose="020B0604020202020204" pitchFamily="34" charset="-122"/>
            </a:endParaRPr>
          </a:p>
        </p:txBody>
      </p:sp>
      <p:grpSp>
        <p:nvGrpSpPr>
          <p:cNvPr id="72" name="组合 71"/>
          <p:cNvGrpSpPr/>
          <p:nvPr/>
        </p:nvGrpSpPr>
        <p:grpSpPr>
          <a:xfrm>
            <a:off x="5492096" y="1781317"/>
            <a:ext cx="3410896" cy="778907"/>
            <a:chOff x="6315199" y="2410178"/>
            <a:chExt cx="3744416" cy="779312"/>
          </a:xfrm>
        </p:grpSpPr>
        <p:sp>
          <p:nvSpPr>
            <p:cNvPr id="73" name="圆角矩形 72"/>
            <p:cNvSpPr/>
            <p:nvPr/>
          </p:nvSpPr>
          <p:spPr>
            <a:xfrm>
              <a:off x="6315199" y="2410178"/>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897" tIns="60948" rIns="121897" bIns="60948" anchor="ctr"/>
            <a:lstStyle/>
            <a:p>
              <a:pPr algn="ctr" defTabSz="1218565">
                <a:defRPr/>
              </a:pPr>
              <a:endParaRPr lang="zh-CN" altLang="en-US" sz="3600" dirty="0">
                <a:solidFill>
                  <a:prstClr val="white"/>
                </a:solidFill>
                <a:latin typeface="Calibri" panose="020F0502020204030204"/>
                <a:ea typeface="Arial Unicode MS" panose="020B0604020202020204" pitchFamily="34" charset="-122"/>
                <a:cs typeface="Arial Unicode MS" panose="020B0604020202020204" pitchFamily="34" charset="-122"/>
              </a:endParaRPr>
            </a:p>
          </p:txBody>
        </p:sp>
        <p:sp>
          <p:nvSpPr>
            <p:cNvPr id="74" name="矩形 73"/>
            <p:cNvSpPr/>
            <p:nvPr/>
          </p:nvSpPr>
          <p:spPr>
            <a:xfrm>
              <a:off x="6486706" y="2450466"/>
              <a:ext cx="3496276" cy="739024"/>
            </a:xfrm>
            <a:prstGeom prst="rect">
              <a:avLst/>
            </a:prstGeom>
          </p:spPr>
          <p:txBody>
            <a:bodyPr wrap="square" lIns="121897" tIns="60948" rIns="121897" bIns="60948">
              <a:spAutoFit/>
            </a:bodyPr>
            <a:lstStyle/>
            <a:p>
              <a:pPr defTabSz="1218565">
                <a:defRPr/>
              </a:pPr>
              <a:r>
                <a:rPr lang="zh-CN" altLang="en-US" sz="2000" b="1" kern="100" dirty="0">
                  <a:solidFill>
                    <a:prstClr val="white"/>
                  </a:solidFill>
                  <a:latin typeface="微软雅黑" panose="020B0503020204020204" pitchFamily="34" charset="-122"/>
                  <a:ea typeface="微软雅黑" panose="020B0503020204020204" pitchFamily="34" charset="-122"/>
                  <a:cs typeface="Times New Roman" panose="02020603050405020304" pitchFamily="18" charset="0"/>
                </a:rPr>
                <a:t>逻辑回归模型的概率分析</a:t>
              </a:r>
              <a:endParaRPr lang="zh-CN" altLang="zh-CN" sz="2000" b="1" kern="100" dirty="0">
                <a:solidFill>
                  <a:prstClr val="white"/>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75" name="圆角矩形 74"/>
          <p:cNvSpPr/>
          <p:nvPr/>
        </p:nvSpPr>
        <p:spPr>
          <a:xfrm>
            <a:off x="4702903" y="2666708"/>
            <a:ext cx="525109" cy="511238"/>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829" tIns="60914" rIns="121829" bIns="60914" anchor="ctr"/>
          <a:lstStyle/>
          <a:p>
            <a:pPr algn="ctr" defTabSz="1218565">
              <a:defRPr/>
            </a:pPr>
            <a:r>
              <a:rPr lang="en-US" altLang="zh-CN" sz="3600" dirty="0">
                <a:solidFill>
                  <a:prstClr val="white"/>
                </a:solidFill>
                <a:latin typeface="Calibri" panose="020F0502020204030204"/>
                <a:ea typeface="Arial Unicode MS" panose="020B0604020202020204" pitchFamily="34" charset="-122"/>
                <a:cs typeface="Arial Unicode MS" panose="020B0604020202020204" pitchFamily="34" charset="-122"/>
              </a:rPr>
              <a:t>3</a:t>
            </a:r>
            <a:endParaRPr lang="zh-CN" altLang="en-US" sz="3600" dirty="0">
              <a:solidFill>
                <a:prstClr val="white"/>
              </a:solidFill>
              <a:latin typeface="Calibri" panose="020F0502020204030204"/>
              <a:ea typeface="Arial Unicode MS" panose="020B0604020202020204" pitchFamily="34" charset="-122"/>
              <a:cs typeface="Arial Unicode MS" panose="020B0604020202020204" pitchFamily="34" charset="-122"/>
            </a:endParaRPr>
          </a:p>
        </p:txBody>
      </p:sp>
      <p:grpSp>
        <p:nvGrpSpPr>
          <p:cNvPr id="76" name="组合 75"/>
          <p:cNvGrpSpPr/>
          <p:nvPr/>
        </p:nvGrpSpPr>
        <p:grpSpPr>
          <a:xfrm>
            <a:off x="5509998" y="2666706"/>
            <a:ext cx="3410896" cy="511238"/>
            <a:chOff x="6339097" y="3296031"/>
            <a:chExt cx="3744416" cy="511504"/>
          </a:xfrm>
        </p:grpSpPr>
        <p:sp>
          <p:nvSpPr>
            <p:cNvPr id="77" name="圆角矩形 76"/>
            <p:cNvSpPr/>
            <p:nvPr/>
          </p:nvSpPr>
          <p:spPr>
            <a:xfrm>
              <a:off x="6339097" y="3296031"/>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897" tIns="60948" rIns="121897" bIns="60948" anchor="ctr"/>
            <a:lstStyle/>
            <a:p>
              <a:pPr algn="ctr" defTabSz="1218565">
                <a:defRPr/>
              </a:pPr>
              <a:endParaRPr lang="zh-CN" altLang="en-US" sz="3600" dirty="0">
                <a:solidFill>
                  <a:prstClr val="white"/>
                </a:solidFill>
                <a:latin typeface="Calibri" panose="020F0502020204030204"/>
                <a:ea typeface="Arial Unicode MS" panose="020B0604020202020204" pitchFamily="34" charset="-122"/>
                <a:cs typeface="Arial Unicode MS" panose="020B0604020202020204" pitchFamily="34" charset="-122"/>
              </a:endParaRPr>
            </a:p>
          </p:txBody>
        </p:sp>
        <p:sp>
          <p:nvSpPr>
            <p:cNvPr id="78" name="矩形 77"/>
            <p:cNvSpPr/>
            <p:nvPr/>
          </p:nvSpPr>
          <p:spPr>
            <a:xfrm>
              <a:off x="6491850" y="3336319"/>
              <a:ext cx="3496276" cy="431087"/>
            </a:xfrm>
            <a:prstGeom prst="rect">
              <a:avLst/>
            </a:prstGeom>
          </p:spPr>
          <p:txBody>
            <a:bodyPr wrap="square" lIns="121897" tIns="60948" rIns="121897" bIns="60948">
              <a:spAutoFit/>
            </a:bodyPr>
            <a:lstStyle/>
            <a:p>
              <a:pPr defTabSz="1218565">
                <a:defRPr/>
              </a:pPr>
              <a:r>
                <a:rPr lang="zh-CN" altLang="en-US" sz="2000" b="1" kern="100" dirty="0">
                  <a:solidFill>
                    <a:prstClr val="white"/>
                  </a:solidFill>
                  <a:latin typeface="微软雅黑" panose="020B0503020204020204" pitchFamily="34" charset="-122"/>
                  <a:ea typeface="微软雅黑" panose="020B0503020204020204" pitchFamily="34" charset="-122"/>
                  <a:cs typeface="Times New Roman" panose="02020603050405020304" pitchFamily="18" charset="0"/>
                </a:rPr>
                <a:t>朴素贝叶斯分类</a:t>
              </a:r>
              <a:endParaRPr lang="zh-CN" altLang="zh-CN" sz="2000" b="1" kern="100" dirty="0">
                <a:solidFill>
                  <a:prstClr val="white"/>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87" name="TextBox 86"/>
          <p:cNvSpPr txBox="1"/>
          <p:nvPr/>
        </p:nvSpPr>
        <p:spPr>
          <a:xfrm>
            <a:off x="-1" y="1859815"/>
            <a:ext cx="3616504" cy="2338993"/>
          </a:xfrm>
          <a:prstGeom prst="rect">
            <a:avLst/>
          </a:prstGeom>
          <a:noFill/>
        </p:spPr>
        <p:txBody>
          <a:bodyPr wrap="square" lIns="121817" tIns="60906" rIns="121817" bIns="60906">
            <a:spAutoFit/>
          </a:bodyPr>
          <a:lstStyle/>
          <a:p>
            <a:pPr algn="ctr" defTabSz="1218565">
              <a:defRPr/>
            </a:pPr>
            <a:r>
              <a:rPr lang="zh-CN" altLang="en-US" sz="4800" b="1" spc="200" dirty="0">
                <a:solidFill>
                  <a:srgbClr val="0070C0"/>
                </a:solidFill>
                <a:latin typeface="微软雅黑" panose="020B0503020204020204" pitchFamily="34" charset="-122"/>
                <a:ea typeface="微软雅黑" panose="020B0503020204020204" pitchFamily="34" charset="-122"/>
              </a:rPr>
              <a:t>第六章</a:t>
            </a:r>
            <a:endParaRPr lang="en-US" altLang="zh-CN" sz="4800" b="1" spc="200" dirty="0">
              <a:solidFill>
                <a:srgbClr val="0070C0"/>
              </a:solidFill>
              <a:latin typeface="微软雅黑" panose="020B0503020204020204" pitchFamily="34" charset="-122"/>
              <a:ea typeface="微软雅黑" panose="020B0503020204020204" pitchFamily="34" charset="-122"/>
            </a:endParaRPr>
          </a:p>
          <a:p>
            <a:pPr algn="ctr" defTabSz="1218565">
              <a:defRPr/>
            </a:pPr>
            <a:r>
              <a:rPr lang="zh-CN" altLang="en-US" sz="4800" b="1" spc="200" dirty="0">
                <a:solidFill>
                  <a:srgbClr val="0070C0"/>
                </a:solidFill>
                <a:latin typeface="微软雅黑" panose="020B0503020204020204" pitchFamily="34" charset="-122"/>
                <a:ea typeface="微软雅黑" panose="020B0503020204020204" pitchFamily="34" charset="-122"/>
              </a:rPr>
              <a:t>概率模型与标注</a:t>
            </a:r>
          </a:p>
        </p:txBody>
      </p:sp>
      <p:sp>
        <p:nvSpPr>
          <p:cNvPr id="88" name="下箭头 87"/>
          <p:cNvSpPr/>
          <p:nvPr/>
        </p:nvSpPr>
        <p:spPr>
          <a:xfrm rot="16200000">
            <a:off x="3841333" y="5246012"/>
            <a:ext cx="575764" cy="695523"/>
          </a:xfrm>
          <a:prstGeom prst="downArrow">
            <a:avLst/>
          </a:prstGeom>
          <a:solidFill>
            <a:srgbClr val="F5A609"/>
          </a:solidFill>
          <a:ln>
            <a:noFill/>
          </a:ln>
        </p:spPr>
        <p:style>
          <a:lnRef idx="2">
            <a:schemeClr val="accent1">
              <a:shade val="50000"/>
            </a:schemeClr>
          </a:lnRef>
          <a:fillRef idx="1">
            <a:schemeClr val="accent1"/>
          </a:fillRef>
          <a:effectRef idx="0">
            <a:schemeClr val="accent1"/>
          </a:effectRef>
          <a:fontRef idx="minor">
            <a:schemeClr val="lt1"/>
          </a:fontRef>
        </p:style>
        <p:txBody>
          <a:bodyPr lIns="91340" tIns="45671" rIns="91340" bIns="45671" rtlCol="0" anchor="ctr"/>
          <a:lstStyle/>
          <a:p>
            <a:pPr algn="ctr" defTabSz="1218565"/>
            <a:endParaRPr lang="zh-CN" altLang="en-US" sz="2400">
              <a:solidFill>
                <a:prstClr val="white"/>
              </a:solidFill>
              <a:latin typeface="Calibri" panose="020F0502020204030204"/>
              <a:ea typeface="宋体" panose="02010600030101010101" pitchFamily="2" charset="-122"/>
            </a:endParaRPr>
          </a:p>
        </p:txBody>
      </p:sp>
      <p:sp>
        <p:nvSpPr>
          <p:cNvPr id="20" name="灯片编号占位符 1"/>
          <p:cNvSpPr txBox="1"/>
          <p:nvPr/>
        </p:nvSpPr>
        <p:spPr>
          <a:xfrm>
            <a:off x="6791621" y="5786057"/>
            <a:ext cx="2133600" cy="273844"/>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1BEBC7A-FD02-486B-81B5-A845787C689C}" type="slidenum">
              <a:rPr lang="zh-CN" altLang="en-US" sz="1600" smtClean="0"/>
              <a:t>72</a:t>
            </a:fld>
            <a:endParaRPr lang="zh-CN" altLang="en-US" sz="1600" dirty="0"/>
          </a:p>
        </p:txBody>
      </p:sp>
      <p:sp>
        <p:nvSpPr>
          <p:cNvPr id="17" name="圆角矩形 16"/>
          <p:cNvSpPr/>
          <p:nvPr/>
        </p:nvSpPr>
        <p:spPr>
          <a:xfrm>
            <a:off x="4705549" y="3565209"/>
            <a:ext cx="525109" cy="511238"/>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829" tIns="60914" rIns="121829" bIns="60914" anchor="ctr"/>
          <a:lstStyle/>
          <a:p>
            <a:pPr algn="ctr" defTabSz="1218565">
              <a:defRPr/>
            </a:pPr>
            <a:r>
              <a:rPr lang="en-US" altLang="zh-CN" sz="3600" dirty="0">
                <a:solidFill>
                  <a:prstClr val="white"/>
                </a:solidFill>
                <a:latin typeface="Calibri" panose="020F0502020204030204"/>
                <a:ea typeface="Arial Unicode MS" panose="020B0604020202020204" pitchFamily="34" charset="-122"/>
                <a:cs typeface="Arial Unicode MS" panose="020B0604020202020204" pitchFamily="34" charset="-122"/>
              </a:rPr>
              <a:t>4</a:t>
            </a:r>
            <a:endParaRPr lang="zh-CN" altLang="en-US" sz="3600" dirty="0">
              <a:solidFill>
                <a:prstClr val="white"/>
              </a:solidFill>
              <a:latin typeface="Calibri" panose="020F0502020204030204"/>
              <a:ea typeface="Arial Unicode MS" panose="020B0604020202020204" pitchFamily="34" charset="-122"/>
              <a:cs typeface="Arial Unicode MS" panose="020B0604020202020204" pitchFamily="34" charset="-122"/>
            </a:endParaRPr>
          </a:p>
        </p:txBody>
      </p:sp>
      <p:grpSp>
        <p:nvGrpSpPr>
          <p:cNvPr id="18" name="组合 17"/>
          <p:cNvGrpSpPr/>
          <p:nvPr/>
        </p:nvGrpSpPr>
        <p:grpSpPr>
          <a:xfrm>
            <a:off x="5512644" y="3565208"/>
            <a:ext cx="3410896" cy="511238"/>
            <a:chOff x="6339097" y="1573726"/>
            <a:chExt cx="3744416" cy="511504"/>
          </a:xfrm>
        </p:grpSpPr>
        <p:sp>
          <p:nvSpPr>
            <p:cNvPr id="19" name="圆角矩形 18"/>
            <p:cNvSpPr/>
            <p:nvPr/>
          </p:nvSpPr>
          <p:spPr>
            <a:xfrm>
              <a:off x="6339097" y="1573726"/>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897" tIns="60948" rIns="121897" bIns="60948" anchor="ctr"/>
            <a:lstStyle/>
            <a:p>
              <a:pPr algn="ctr" defTabSz="1218565">
                <a:defRPr/>
              </a:pPr>
              <a:endParaRPr lang="zh-CN" altLang="en-US" sz="3600" dirty="0">
                <a:solidFill>
                  <a:prstClr val="white"/>
                </a:solidFill>
                <a:latin typeface="Calibri" panose="020F0502020204030204"/>
                <a:ea typeface="Arial Unicode MS" panose="020B0604020202020204" pitchFamily="34" charset="-122"/>
                <a:cs typeface="Arial Unicode MS" panose="020B0604020202020204" pitchFamily="34" charset="-122"/>
              </a:endParaRPr>
            </a:p>
          </p:txBody>
        </p:sp>
        <p:sp>
          <p:nvSpPr>
            <p:cNvPr id="21" name="矩形 20"/>
            <p:cNvSpPr/>
            <p:nvPr/>
          </p:nvSpPr>
          <p:spPr>
            <a:xfrm>
              <a:off x="6491851" y="1614014"/>
              <a:ext cx="3496276" cy="431087"/>
            </a:xfrm>
            <a:prstGeom prst="rect">
              <a:avLst/>
            </a:prstGeom>
          </p:spPr>
          <p:txBody>
            <a:bodyPr wrap="square" lIns="121897" tIns="60948" rIns="121897" bIns="60948">
              <a:spAutoFit/>
            </a:bodyPr>
            <a:lstStyle/>
            <a:p>
              <a:pPr defTabSz="1218565">
                <a:defRPr/>
              </a:pPr>
              <a:r>
                <a:rPr lang="en-US" altLang="zh-CN" sz="2000" b="1" kern="100" dirty="0">
                  <a:solidFill>
                    <a:prstClr val="white"/>
                  </a:solidFill>
                  <a:latin typeface="微软雅黑" panose="020B0503020204020204" pitchFamily="34" charset="-122"/>
                  <a:ea typeface="微软雅黑" panose="020B0503020204020204" pitchFamily="34" charset="-122"/>
                  <a:cs typeface="Times New Roman" panose="02020603050405020304" pitchFamily="18" charset="0"/>
                </a:rPr>
                <a:t>EM</a:t>
              </a:r>
              <a:r>
                <a:rPr lang="zh-CN" altLang="en-US" sz="2000" b="1" kern="100" dirty="0">
                  <a:solidFill>
                    <a:prstClr val="white"/>
                  </a:solidFill>
                  <a:latin typeface="微软雅黑" panose="020B0503020204020204" pitchFamily="34" charset="-122"/>
                  <a:ea typeface="微软雅黑" panose="020B0503020204020204" pitchFamily="34" charset="-122"/>
                  <a:cs typeface="Times New Roman" panose="02020603050405020304" pitchFamily="18" charset="0"/>
                </a:rPr>
                <a:t>算法与高斯混合聚类</a:t>
              </a:r>
              <a:endParaRPr lang="zh-CN" altLang="zh-CN" sz="2000" b="1" kern="100" dirty="0">
                <a:solidFill>
                  <a:prstClr val="white"/>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22" name="圆角矩形 21"/>
          <p:cNvSpPr/>
          <p:nvPr/>
        </p:nvSpPr>
        <p:spPr>
          <a:xfrm>
            <a:off x="4705549" y="4401226"/>
            <a:ext cx="525109" cy="511238"/>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829" tIns="60914" rIns="121829" bIns="60914" anchor="ctr"/>
          <a:lstStyle/>
          <a:p>
            <a:pPr algn="ctr" defTabSz="1218565">
              <a:defRPr/>
            </a:pPr>
            <a:r>
              <a:rPr lang="en-US" altLang="zh-CN" sz="3600" dirty="0">
                <a:solidFill>
                  <a:prstClr val="white"/>
                </a:solidFill>
                <a:latin typeface="Calibri" panose="020F0502020204030204"/>
                <a:ea typeface="Arial Unicode MS" panose="020B0604020202020204" pitchFamily="34" charset="-122"/>
                <a:cs typeface="Arial Unicode MS" panose="020B0604020202020204" pitchFamily="34" charset="-122"/>
              </a:rPr>
              <a:t>5</a:t>
            </a:r>
            <a:endParaRPr lang="zh-CN" altLang="en-US" sz="3600" dirty="0">
              <a:solidFill>
                <a:prstClr val="white"/>
              </a:solidFill>
              <a:latin typeface="Calibri" panose="020F0502020204030204"/>
              <a:ea typeface="Arial Unicode MS" panose="020B0604020202020204" pitchFamily="34" charset="-122"/>
              <a:cs typeface="Arial Unicode MS" panose="020B0604020202020204" pitchFamily="34" charset="-122"/>
            </a:endParaRPr>
          </a:p>
        </p:txBody>
      </p:sp>
      <p:grpSp>
        <p:nvGrpSpPr>
          <p:cNvPr id="23" name="组合 22"/>
          <p:cNvGrpSpPr/>
          <p:nvPr/>
        </p:nvGrpSpPr>
        <p:grpSpPr>
          <a:xfrm>
            <a:off x="5494742" y="4401226"/>
            <a:ext cx="3410896" cy="511238"/>
            <a:chOff x="6315199" y="2410178"/>
            <a:chExt cx="3744416" cy="511504"/>
          </a:xfrm>
        </p:grpSpPr>
        <p:sp>
          <p:nvSpPr>
            <p:cNvPr id="24" name="圆角矩形 23"/>
            <p:cNvSpPr/>
            <p:nvPr/>
          </p:nvSpPr>
          <p:spPr>
            <a:xfrm>
              <a:off x="6315199" y="2410178"/>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897" tIns="60948" rIns="121897" bIns="60948" anchor="ctr"/>
            <a:lstStyle/>
            <a:p>
              <a:pPr algn="ctr" defTabSz="1218565">
                <a:defRPr/>
              </a:pPr>
              <a:endParaRPr lang="zh-CN" altLang="en-US" sz="3600" dirty="0">
                <a:solidFill>
                  <a:prstClr val="white"/>
                </a:solidFill>
                <a:latin typeface="Calibri" panose="020F0502020204030204"/>
                <a:ea typeface="Arial Unicode MS" panose="020B0604020202020204" pitchFamily="34" charset="-122"/>
                <a:cs typeface="Arial Unicode MS" panose="020B0604020202020204" pitchFamily="34" charset="-122"/>
              </a:endParaRPr>
            </a:p>
          </p:txBody>
        </p:sp>
        <p:sp>
          <p:nvSpPr>
            <p:cNvPr id="25" name="矩形 24"/>
            <p:cNvSpPr/>
            <p:nvPr/>
          </p:nvSpPr>
          <p:spPr>
            <a:xfrm>
              <a:off x="6486706" y="2450466"/>
              <a:ext cx="3496276" cy="430928"/>
            </a:xfrm>
            <a:prstGeom prst="rect">
              <a:avLst/>
            </a:prstGeom>
          </p:spPr>
          <p:txBody>
            <a:bodyPr wrap="square" lIns="121897" tIns="60948" rIns="121897" bIns="60948">
              <a:spAutoFit/>
            </a:bodyPr>
            <a:lstStyle/>
            <a:p>
              <a:pPr defTabSz="1218565">
                <a:defRPr/>
              </a:pPr>
              <a:r>
                <a:rPr lang="zh-CN" altLang="en-US" sz="2000" b="1" kern="100" dirty="0">
                  <a:solidFill>
                    <a:prstClr val="white"/>
                  </a:solidFill>
                  <a:latin typeface="微软雅黑" panose="020B0503020204020204" pitchFamily="34" charset="-122"/>
                  <a:ea typeface="微软雅黑" panose="020B0503020204020204" pitchFamily="34" charset="-122"/>
                  <a:cs typeface="Times New Roman" panose="02020603050405020304" pitchFamily="18" charset="0"/>
                </a:rPr>
                <a:t>隐马尔可夫模型</a:t>
              </a:r>
              <a:endParaRPr lang="zh-CN" altLang="zh-CN" sz="2000" b="1" kern="100" dirty="0">
                <a:solidFill>
                  <a:prstClr val="white"/>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26" name="圆角矩形 25"/>
          <p:cNvSpPr/>
          <p:nvPr/>
        </p:nvSpPr>
        <p:spPr>
          <a:xfrm>
            <a:off x="4705549" y="5286618"/>
            <a:ext cx="525109" cy="511238"/>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829" tIns="60914" rIns="121829" bIns="60914" anchor="ctr"/>
          <a:lstStyle/>
          <a:p>
            <a:pPr algn="ctr" defTabSz="1218565">
              <a:defRPr/>
            </a:pPr>
            <a:r>
              <a:rPr lang="en-US" altLang="zh-CN" sz="3600" dirty="0">
                <a:solidFill>
                  <a:prstClr val="white"/>
                </a:solidFill>
                <a:latin typeface="Calibri" panose="020F0502020204030204"/>
                <a:ea typeface="Arial Unicode MS" panose="020B0604020202020204" pitchFamily="34" charset="-122"/>
                <a:cs typeface="Arial Unicode MS" panose="020B0604020202020204" pitchFamily="34" charset="-122"/>
              </a:rPr>
              <a:t>6</a:t>
            </a:r>
            <a:endParaRPr lang="zh-CN" altLang="en-US" sz="3600" dirty="0">
              <a:solidFill>
                <a:prstClr val="white"/>
              </a:solidFill>
              <a:latin typeface="Calibri" panose="020F0502020204030204"/>
              <a:ea typeface="Arial Unicode MS" panose="020B0604020202020204" pitchFamily="34" charset="-122"/>
              <a:cs typeface="Arial Unicode MS" panose="020B0604020202020204" pitchFamily="34" charset="-122"/>
            </a:endParaRPr>
          </a:p>
        </p:txBody>
      </p:sp>
      <p:grpSp>
        <p:nvGrpSpPr>
          <p:cNvPr id="27" name="组合 26"/>
          <p:cNvGrpSpPr/>
          <p:nvPr/>
        </p:nvGrpSpPr>
        <p:grpSpPr>
          <a:xfrm>
            <a:off x="5512644" y="5286616"/>
            <a:ext cx="3410896" cy="511238"/>
            <a:chOff x="6339097" y="3296031"/>
            <a:chExt cx="3744416" cy="511504"/>
          </a:xfrm>
        </p:grpSpPr>
        <p:sp>
          <p:nvSpPr>
            <p:cNvPr id="28" name="圆角矩形 27"/>
            <p:cNvSpPr/>
            <p:nvPr/>
          </p:nvSpPr>
          <p:spPr>
            <a:xfrm>
              <a:off x="6339097" y="3296031"/>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897" tIns="60948" rIns="121897" bIns="60948" anchor="ctr"/>
            <a:lstStyle/>
            <a:p>
              <a:pPr algn="ctr" defTabSz="1218565">
                <a:defRPr/>
              </a:pPr>
              <a:endParaRPr lang="zh-CN" altLang="en-US" sz="3600" dirty="0">
                <a:solidFill>
                  <a:prstClr val="white"/>
                </a:solidFill>
                <a:latin typeface="Calibri" panose="020F0502020204030204"/>
                <a:ea typeface="Arial Unicode MS" panose="020B0604020202020204" pitchFamily="34" charset="-122"/>
                <a:cs typeface="Arial Unicode MS" panose="020B0604020202020204" pitchFamily="34" charset="-122"/>
              </a:endParaRPr>
            </a:p>
          </p:txBody>
        </p:sp>
        <p:sp>
          <p:nvSpPr>
            <p:cNvPr id="29" name="矩形 28"/>
            <p:cNvSpPr/>
            <p:nvPr/>
          </p:nvSpPr>
          <p:spPr>
            <a:xfrm>
              <a:off x="6491850" y="3336319"/>
              <a:ext cx="3496276" cy="431087"/>
            </a:xfrm>
            <a:prstGeom prst="rect">
              <a:avLst/>
            </a:prstGeom>
          </p:spPr>
          <p:txBody>
            <a:bodyPr wrap="square" lIns="121897" tIns="60948" rIns="121897" bIns="60948">
              <a:spAutoFit/>
            </a:bodyPr>
            <a:lstStyle/>
            <a:p>
              <a:pPr defTabSz="1218565">
                <a:defRPr/>
              </a:pPr>
              <a:r>
                <a:rPr lang="zh-CN" altLang="en-US" sz="2000" b="1" kern="100" dirty="0">
                  <a:solidFill>
                    <a:prstClr val="white"/>
                  </a:solidFill>
                  <a:latin typeface="微软雅黑" panose="020B0503020204020204" pitchFamily="34" charset="-122"/>
                  <a:ea typeface="微软雅黑" panose="020B0503020204020204" pitchFamily="34" charset="-122"/>
                  <a:cs typeface="Times New Roman" panose="02020603050405020304" pitchFamily="18" charset="0"/>
                </a:rPr>
                <a:t>条件随机场模型</a:t>
              </a:r>
              <a:endParaRPr lang="zh-CN" altLang="zh-CN" sz="2000" b="1" kern="100" dirty="0">
                <a:solidFill>
                  <a:prstClr val="white"/>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withEffect">
                                  <p:stCondLst>
                                    <p:cond delay="0"/>
                                  </p:stCondLst>
                                  <p:childTnLst>
                                    <p:set>
                                      <p:cBhvr>
                                        <p:cTn id="6" dur="1" fill="hold">
                                          <p:stCondLst>
                                            <p:cond delay="0"/>
                                          </p:stCondLst>
                                        </p:cTn>
                                        <p:tgtEl>
                                          <p:spTgt spid="88"/>
                                        </p:tgtEl>
                                        <p:attrNameLst>
                                          <p:attrName>style.visibility</p:attrName>
                                        </p:attrNameLst>
                                      </p:cBhvr>
                                      <p:to>
                                        <p:strVal val="visible"/>
                                      </p:to>
                                    </p:set>
                                    <p:animEffect transition="in" filter="wipe(down)">
                                      <p:cBhvr>
                                        <p:cTn id="7" dur="580">
                                          <p:stCondLst>
                                            <p:cond delay="0"/>
                                          </p:stCondLst>
                                        </p:cTn>
                                        <p:tgtEl>
                                          <p:spTgt spid="88"/>
                                        </p:tgtEl>
                                      </p:cBhvr>
                                    </p:animEffect>
                                    <p:anim calcmode="lin" valueType="num">
                                      <p:cBhvr>
                                        <p:cTn id="8" dur="1822" tmFilter="0,0; 0.14,0.36; 0.43,0.73; 0.71,0.91; 1.0,1.0">
                                          <p:stCondLst>
                                            <p:cond delay="0"/>
                                          </p:stCondLst>
                                        </p:cTn>
                                        <p:tgtEl>
                                          <p:spTgt spid="88"/>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88"/>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88"/>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88"/>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88"/>
                                        </p:tgtEl>
                                        <p:attrNameLst>
                                          <p:attrName>ppt_y</p:attrName>
                                        </p:attrNameLst>
                                      </p:cBhvr>
                                      <p:tavLst>
                                        <p:tav tm="0" fmla="#ppt_y-sin(pi*$)/81">
                                          <p:val>
                                            <p:fltVal val="0"/>
                                          </p:val>
                                        </p:tav>
                                        <p:tav tm="100000">
                                          <p:val>
                                            <p:fltVal val="1"/>
                                          </p:val>
                                        </p:tav>
                                      </p:tavLst>
                                    </p:anim>
                                    <p:animScale>
                                      <p:cBhvr>
                                        <p:cTn id="13" dur="26">
                                          <p:stCondLst>
                                            <p:cond delay="650"/>
                                          </p:stCondLst>
                                        </p:cTn>
                                        <p:tgtEl>
                                          <p:spTgt spid="88"/>
                                        </p:tgtEl>
                                      </p:cBhvr>
                                      <p:to x="100000" y="60000"/>
                                    </p:animScale>
                                    <p:animScale>
                                      <p:cBhvr>
                                        <p:cTn id="14" dur="166" decel="50000">
                                          <p:stCondLst>
                                            <p:cond delay="676"/>
                                          </p:stCondLst>
                                        </p:cTn>
                                        <p:tgtEl>
                                          <p:spTgt spid="88"/>
                                        </p:tgtEl>
                                      </p:cBhvr>
                                      <p:to x="100000" y="100000"/>
                                    </p:animScale>
                                    <p:animScale>
                                      <p:cBhvr>
                                        <p:cTn id="15" dur="26">
                                          <p:stCondLst>
                                            <p:cond delay="1312"/>
                                          </p:stCondLst>
                                        </p:cTn>
                                        <p:tgtEl>
                                          <p:spTgt spid="88"/>
                                        </p:tgtEl>
                                      </p:cBhvr>
                                      <p:to x="100000" y="80000"/>
                                    </p:animScale>
                                    <p:animScale>
                                      <p:cBhvr>
                                        <p:cTn id="16" dur="166" decel="50000">
                                          <p:stCondLst>
                                            <p:cond delay="1338"/>
                                          </p:stCondLst>
                                        </p:cTn>
                                        <p:tgtEl>
                                          <p:spTgt spid="88"/>
                                        </p:tgtEl>
                                      </p:cBhvr>
                                      <p:to x="100000" y="100000"/>
                                    </p:animScale>
                                    <p:animScale>
                                      <p:cBhvr>
                                        <p:cTn id="17" dur="26">
                                          <p:stCondLst>
                                            <p:cond delay="1642"/>
                                          </p:stCondLst>
                                        </p:cTn>
                                        <p:tgtEl>
                                          <p:spTgt spid="88"/>
                                        </p:tgtEl>
                                      </p:cBhvr>
                                      <p:to x="100000" y="90000"/>
                                    </p:animScale>
                                    <p:animScale>
                                      <p:cBhvr>
                                        <p:cTn id="18" dur="166" decel="50000">
                                          <p:stCondLst>
                                            <p:cond delay="1668"/>
                                          </p:stCondLst>
                                        </p:cTn>
                                        <p:tgtEl>
                                          <p:spTgt spid="88"/>
                                        </p:tgtEl>
                                      </p:cBhvr>
                                      <p:to x="100000" y="100000"/>
                                    </p:animScale>
                                    <p:animScale>
                                      <p:cBhvr>
                                        <p:cTn id="19" dur="26">
                                          <p:stCondLst>
                                            <p:cond delay="1808"/>
                                          </p:stCondLst>
                                        </p:cTn>
                                        <p:tgtEl>
                                          <p:spTgt spid="88"/>
                                        </p:tgtEl>
                                      </p:cBhvr>
                                      <p:to x="100000" y="95000"/>
                                    </p:animScale>
                                    <p:animScale>
                                      <p:cBhvr>
                                        <p:cTn id="20" dur="166" decel="50000">
                                          <p:stCondLst>
                                            <p:cond delay="1834"/>
                                          </p:stCondLst>
                                        </p:cTn>
                                        <p:tgtEl>
                                          <p:spTgt spid="88"/>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Content Placeholder 2"/>
          <p:cNvSpPr txBox="1"/>
          <p:nvPr/>
        </p:nvSpPr>
        <p:spPr>
          <a:xfrm>
            <a:off x="411481" y="681692"/>
            <a:ext cx="8330184" cy="5773971"/>
          </a:xfrm>
          <a:prstGeom prst="rect">
            <a:avLst/>
          </a:prstGeom>
        </p:spPr>
        <p:txBody>
          <a:bodyPr vert="horz" lIns="91392" tIns="45696" rIns="91392" bIns="45696"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457200">
              <a:lnSpc>
                <a:spcPct val="150000"/>
              </a:lnSpc>
              <a:buNone/>
            </a:pP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条件随机场是一种判别式无向图模型。</a:t>
            </a: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buNone/>
            </a:pP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buNone/>
            </a:pP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30000"/>
              </a:lnSpc>
              <a:buNone/>
            </a:pP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假如有另一个标注序列（代词 动词 名词 动词 动词），如何来评价哪个序列更合理呢？条件随机场的做法是给两个序列“打分”，得分高的序列被认为是更合理的。既然要打分，那就要有</a:t>
            </a:r>
            <a:r>
              <a:rPr lang="zh-CN" altLang="en-US" sz="2200" dirty="0">
                <a:solidFill>
                  <a:srgbClr val="C00000"/>
                </a:solidFill>
                <a:latin typeface="Arial" panose="020B0604020202020204" pitchFamily="34" charset="0"/>
                <a:ea typeface="微软雅黑" panose="020B0503020204020204" pitchFamily="34" charset="-122"/>
                <a:cs typeface="Arial" panose="020B0604020202020204" pitchFamily="34" charset="0"/>
              </a:rPr>
              <a:t>“评价标准”，称为特征函数</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。例如，可以定义相邻两个词的词性的关系为一个特征函数，那么对于“语言 处理”来说，两个序列分别标注为“名词 动词”和“动词 动词”。从语言学的知识可知，“动词”一般不与“动词”相邻，因此，对该特征函数来说，第一个标注序列可以得分，而后一个标注序列则不得分。假如定义了很多这样的特征函数，那么就可以用这些特征函数的评分结果转化的概率值来衡量哪个标注序列更合理。</a:t>
            </a:r>
            <a:endPar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buNone/>
            </a:pP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buNone/>
            </a:pP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p:txBody>
      </p:sp>
      <p:sp>
        <p:nvSpPr>
          <p:cNvPr id="41" name="文本框 2"/>
          <p:cNvSpPr txBox="1"/>
          <p:nvPr/>
        </p:nvSpPr>
        <p:spPr>
          <a:xfrm>
            <a:off x="0" y="158473"/>
            <a:ext cx="9144000" cy="523220"/>
          </a:xfrm>
          <a:prstGeom prst="rect">
            <a:avLst/>
          </a:prstGeom>
          <a:noFill/>
        </p:spPr>
        <p:txBody>
          <a:bodyPr wrap="square" rtlCol="0">
            <a:spAutoFit/>
          </a:bodyPr>
          <a:lstStyle/>
          <a:p>
            <a:pPr algn="ctr" defTabSz="1218565"/>
            <a:r>
              <a:rPr lang="en-US" altLang="zh-CN" sz="2800" b="1" dirty="0">
                <a:solidFill>
                  <a:srgbClr val="0070C0"/>
                </a:solidFill>
                <a:latin typeface="微软雅黑" panose="020B0503020204020204" pitchFamily="34" charset="-122"/>
                <a:ea typeface="微软雅黑" panose="020B0503020204020204" pitchFamily="34" charset="-122"/>
              </a:rPr>
              <a:t>6.6 </a:t>
            </a:r>
            <a:r>
              <a:rPr lang="zh-CN" altLang="en-US" sz="2800" b="1" dirty="0">
                <a:solidFill>
                  <a:srgbClr val="0070C0"/>
                </a:solidFill>
                <a:latin typeface="微软雅黑" panose="020B0503020204020204" pitchFamily="34" charset="-122"/>
                <a:ea typeface="微软雅黑" panose="020B0503020204020204" pitchFamily="34" charset="-122"/>
              </a:rPr>
              <a:t>条件随机场模型</a:t>
            </a:r>
          </a:p>
        </p:txBody>
      </p:sp>
      <p:sp>
        <p:nvSpPr>
          <p:cNvPr id="4" name="灯片编号占位符 1"/>
          <p:cNvSpPr txBox="1"/>
          <p:nvPr/>
        </p:nvSpPr>
        <p:spPr>
          <a:xfrm>
            <a:off x="6791621" y="6464141"/>
            <a:ext cx="2133600" cy="273844"/>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1BEBC7A-FD02-486B-81B5-A845787C689C}" type="slidenum">
              <a:rPr lang="zh-CN" altLang="en-US" sz="1600" smtClean="0"/>
              <a:t>73</a:t>
            </a:fld>
            <a:endParaRPr lang="zh-CN" altLang="en-US" sz="1600" dirty="0"/>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5" name="Rectangle 1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7"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8"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9"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aphicFrame>
        <p:nvGraphicFramePr>
          <p:cNvPr id="12" name="对象 11"/>
          <p:cNvGraphicFramePr>
            <a:graphicFrameLocks noChangeAspect="1"/>
          </p:cNvGraphicFramePr>
          <p:nvPr/>
        </p:nvGraphicFramePr>
        <p:xfrm>
          <a:off x="765022" y="1212350"/>
          <a:ext cx="7093399" cy="1243173"/>
        </p:xfrm>
        <a:graphic>
          <a:graphicData uri="http://schemas.openxmlformats.org/presentationml/2006/ole">
            <mc:AlternateContent xmlns:mc="http://schemas.openxmlformats.org/markup-compatibility/2006">
              <mc:Choice xmlns:v="urn:schemas-microsoft-com:vml" Requires="v">
                <p:oleObj name="Visio" r:id="rId3" imgW="3708400" imgH="660400" progId="Visio.Drawing.11">
                  <p:embed/>
                </p:oleObj>
              </mc:Choice>
              <mc:Fallback>
                <p:oleObj name="Visio" r:id="rId3" imgW="3708400" imgH="660400" progId="Visio.Drawing.11">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5022" y="1212350"/>
                        <a:ext cx="7093399" cy="1243173"/>
                      </a:xfrm>
                      <a:prstGeom prst="rect">
                        <a:avLst/>
                      </a:prstGeom>
                      <a:noFill/>
                    </p:spPr>
                  </p:pic>
                </p:oleObj>
              </mc:Fallback>
            </mc:AlternateContent>
          </a:graphicData>
        </a:graphic>
      </p:graphicFrame>
    </p:spTree>
  </p:cSld>
  <p:clrMapOvr>
    <a:masterClrMapping/>
  </p:clrMapOvr>
  <p:transition spd="slow">
    <p:wip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0" name="Content Placeholder 2"/>
              <p:cNvSpPr txBox="1"/>
              <p:nvPr/>
            </p:nvSpPr>
            <p:spPr>
              <a:xfrm>
                <a:off x="411481" y="681692"/>
                <a:ext cx="8330184" cy="5773971"/>
              </a:xfrm>
              <a:prstGeom prst="rect">
                <a:avLst/>
              </a:prstGeom>
            </p:spPr>
            <p:txBody>
              <a:bodyPr vert="horz" lIns="91392" tIns="45696" rIns="91392" bIns="45696"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457200">
                  <a:lnSpc>
                    <a:spcPct val="150000"/>
                  </a:lnSpc>
                  <a:buNone/>
                </a:pP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在条件随机场中，特征函数分为刻画变量自身影响和相邻变量相互影响两类。特征函数需要用户自己定义。不同的特征函数刻画的特征有不同的重要性，在条件随机场里是用特征函数的权重系数来刻画它们的重要性，因此，条件随机场学习的目标就是得到</a:t>
                </a:r>
                <a:r>
                  <a:rPr lang="zh-CN" altLang="en-US" sz="2200" dirty="0">
                    <a:solidFill>
                      <a:srgbClr val="C00000"/>
                    </a:solidFill>
                    <a:latin typeface="Arial" panose="020B0604020202020204" pitchFamily="34" charset="0"/>
                    <a:ea typeface="微软雅黑" panose="020B0503020204020204" pitchFamily="34" charset="-122"/>
                    <a:cs typeface="Arial" panose="020B0604020202020204" pitchFamily="34" charset="0"/>
                  </a:rPr>
                  <a:t>不同特征函数的合理权重系数</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a:t>
                </a: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buNone/>
                </a:pP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用形式化的语言来描述条件随机场。设观测序列为</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𝑥</m:t>
                            </m:r>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e>
                            </m:d>
                          </m:sup>
                        </m:s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𝑥</m:t>
                            </m:r>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e>
                            </m:d>
                          </m:sup>
                        </m:s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𝑥</m:t>
                            </m:r>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𝑛</m:t>
                                </m:r>
                              </m:e>
                            </m:d>
                          </m:sup>
                        </m:sSup>
                      </m:e>
                    </m:d>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，待预测的标签序列为</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𝒚</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𝑦</m:t>
                            </m:r>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e>
                            </m:d>
                          </m:sup>
                        </m:s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𝑦</m:t>
                            </m:r>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e>
                            </m:d>
                          </m:sup>
                        </m:s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𝑦</m:t>
                            </m:r>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𝑛</m:t>
                                </m:r>
                              </m:e>
                            </m:d>
                          </m:sup>
                        </m:sSup>
                      </m:e>
                    </m:d>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，也称为隐变量状态序列。假定</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和</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𝒚</m:t>
                    </m:r>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具有相同的结构。学习条件随机场的目标是从训练集中得到条件概率模型</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𝑃</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𝒚</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d>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𝑃</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𝑦</m:t>
                        </m:r>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e>
                        </m:d>
                      </m:sup>
                    </m:s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𝑦</m:t>
                        </m:r>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e>
                        </m:d>
                      </m:sup>
                    </m:s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𝑦</m:t>
                        </m:r>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𝑛</m:t>
                            </m:r>
                          </m:e>
                        </m:d>
                      </m:sup>
                    </m:s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𝑥</m:t>
                        </m:r>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e>
                        </m:d>
                      </m:sup>
                    </m:s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𝑥</m:t>
                        </m:r>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e>
                        </m:d>
                      </m:sup>
                    </m:s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𝑥</m:t>
                        </m:r>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𝑛</m:t>
                            </m:r>
                          </m:e>
                        </m:d>
                      </m:sup>
                    </m:s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a:t>
                </a: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p:txBody>
          </p:sp>
        </mc:Choice>
        <mc:Fallback xmlns="">
          <p:sp>
            <p:nvSpPr>
              <p:cNvPr id="20" name="Content Placeholder 2"/>
              <p:cNvSpPr txBox="1">
                <a:spLocks noRot="1" noChangeAspect="1" noMove="1" noResize="1" noEditPoints="1" noAdjustHandles="1" noChangeArrowheads="1" noChangeShapeType="1" noTextEdit="1"/>
              </p:cNvSpPr>
              <p:nvPr/>
            </p:nvSpPr>
            <p:spPr>
              <a:xfrm>
                <a:off x="411481" y="681692"/>
                <a:ext cx="8330184" cy="5773971"/>
              </a:xfrm>
              <a:prstGeom prst="rect">
                <a:avLst/>
              </a:prstGeom>
              <a:blipFill rotWithShape="1">
                <a:blip r:embed="rId3"/>
                <a:stretch>
                  <a:fillRect l="-952" r="-659"/>
                </a:stretch>
              </a:blipFill>
            </p:spPr>
            <p:txBody>
              <a:bodyPr/>
              <a:lstStyle/>
              <a:p>
                <a:r>
                  <a:rPr lang="zh-CN" altLang="en-US">
                    <a:noFill/>
                  </a:rPr>
                  <a:t> </a:t>
                </a:r>
              </a:p>
            </p:txBody>
          </p:sp>
        </mc:Fallback>
      </mc:AlternateContent>
      <p:sp>
        <p:nvSpPr>
          <p:cNvPr id="41" name="文本框 2"/>
          <p:cNvSpPr txBox="1"/>
          <p:nvPr/>
        </p:nvSpPr>
        <p:spPr>
          <a:xfrm>
            <a:off x="0" y="158473"/>
            <a:ext cx="9144000" cy="523220"/>
          </a:xfrm>
          <a:prstGeom prst="rect">
            <a:avLst/>
          </a:prstGeom>
          <a:noFill/>
        </p:spPr>
        <p:txBody>
          <a:bodyPr wrap="square" rtlCol="0">
            <a:spAutoFit/>
          </a:bodyPr>
          <a:lstStyle/>
          <a:p>
            <a:pPr algn="ctr" defTabSz="1218565"/>
            <a:r>
              <a:rPr lang="en-US" altLang="zh-CN" sz="2800" b="1" dirty="0">
                <a:solidFill>
                  <a:srgbClr val="0070C0"/>
                </a:solidFill>
                <a:latin typeface="微软雅黑" panose="020B0503020204020204" pitchFamily="34" charset="-122"/>
                <a:ea typeface="微软雅黑" panose="020B0503020204020204" pitchFamily="34" charset="-122"/>
              </a:rPr>
              <a:t>6.6 </a:t>
            </a:r>
            <a:r>
              <a:rPr lang="zh-CN" altLang="en-US" sz="2800" b="1" dirty="0">
                <a:solidFill>
                  <a:srgbClr val="0070C0"/>
                </a:solidFill>
                <a:latin typeface="微软雅黑" panose="020B0503020204020204" pitchFamily="34" charset="-122"/>
                <a:ea typeface="微软雅黑" panose="020B0503020204020204" pitchFamily="34" charset="-122"/>
              </a:rPr>
              <a:t>条件随机场模型</a:t>
            </a:r>
          </a:p>
        </p:txBody>
      </p:sp>
      <p:sp>
        <p:nvSpPr>
          <p:cNvPr id="4" name="灯片编号占位符 1"/>
          <p:cNvSpPr txBox="1"/>
          <p:nvPr/>
        </p:nvSpPr>
        <p:spPr>
          <a:xfrm>
            <a:off x="6791621" y="6464141"/>
            <a:ext cx="2133600" cy="273844"/>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1BEBC7A-FD02-486B-81B5-A845787C689C}" type="slidenum">
              <a:rPr lang="zh-CN" altLang="en-US" sz="1600" smtClean="0"/>
              <a:t>74</a:t>
            </a:fld>
            <a:endParaRPr lang="zh-CN" altLang="en-US" sz="1600" dirty="0"/>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5" name="Rectangle 1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7"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8"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9"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Tree>
  </p:cSld>
  <p:clrMapOvr>
    <a:masterClrMapping/>
  </p:clrMapOvr>
  <p:transition spd="slow">
    <p:wip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0" name="Content Placeholder 2"/>
              <p:cNvSpPr txBox="1"/>
              <p:nvPr/>
            </p:nvSpPr>
            <p:spPr>
              <a:xfrm>
                <a:off x="411481" y="681692"/>
                <a:ext cx="8330184" cy="5773971"/>
              </a:xfrm>
              <a:prstGeom prst="rect">
                <a:avLst/>
              </a:prstGeom>
            </p:spPr>
            <p:txBody>
              <a:bodyPr vert="horz" lIns="91392" tIns="45696" rIns="91392" bIns="45696"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457200">
                  <a:lnSpc>
                    <a:spcPct val="150000"/>
                  </a:lnSpc>
                  <a:buNone/>
                </a:pP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在概率图模型中，用节点表示随机变量，用节点之间的边表示变量之间的概率依赖关系。用</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𝐺</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d>
                      <m:dPr>
                        <m:begChr m:val="〈"/>
                        <m:endChr m:val="〉"/>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𝑉</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𝐸</m:t>
                        </m:r>
                      </m:e>
                    </m:d>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表示无向的概率图模型，</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𝑉</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d>
                      <m:dPr>
                        <m:begChr m:val="{"/>
                        <m:endChr m:val="}"/>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𝑣</m:t>
                        </m:r>
                      </m:e>
                    </m:d>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为节点集合，</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𝐸</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d>
                      <m:dPr>
                        <m:begChr m:val="{"/>
                        <m:endChr m:val="}"/>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𝑒</m:t>
                        </m:r>
                      </m:e>
                    </m:d>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为边集合，用</a:t>
                </a:r>
                <a14:m>
                  <m:oMath xmlns:m="http://schemas.openxmlformats.org/officeDocument/2006/math">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𝑦</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𝑣</m:t>
                        </m:r>
                      </m:sub>
                    </m:sSub>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表示与节点</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𝑣</m:t>
                    </m:r>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对应的变量，</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𝑛</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𝑣</m:t>
                        </m:r>
                      </m:e>
                    </m:d>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表示节点</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𝑣</m:t>
                    </m:r>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的邻接节点集合。在给定相同结构的</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的条件下，若图</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𝐺</m:t>
                    </m:r>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的每个变量</a:t>
                </a:r>
                <a14:m>
                  <m:oMath xmlns:m="http://schemas.openxmlformats.org/officeDocument/2006/math">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𝑦</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𝑣</m:t>
                        </m:r>
                      </m:sub>
                    </m:sSub>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都满足马尔可夫性，即：</a:t>
                </a: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buNone/>
                </a:pPr>
                <a14:m>
                  <m:oMathPara xmlns:m="http://schemas.openxmlformats.org/officeDocument/2006/math">
                    <m:oMathParaPr>
                      <m:jc m:val="centerGroup"/>
                    </m:oMathParaPr>
                    <m:oMath xmlns:m="http://schemas.openxmlformats.org/officeDocument/2006/math">
                      <m:r>
                        <a:rPr lang="en-US" altLang="zh-CN" sz="2200" smtClean="0">
                          <a:solidFill>
                            <a:srgbClr val="C00000"/>
                          </a:solidFill>
                          <a:latin typeface="Cambria Math"/>
                          <a:ea typeface="微软雅黑" panose="020B0503020204020204" pitchFamily="34" charset="-122"/>
                          <a:cs typeface="Arial" panose="020B0604020202020204" pitchFamily="34" charset="0"/>
                        </a:rPr>
                        <m:t>𝑃</m:t>
                      </m:r>
                      <m:d>
                        <m:dPr>
                          <m:ctrlPr>
                            <a:rPr lang="zh-CN" altLang="zh-CN" sz="2200" i="1">
                              <a:solidFill>
                                <a:srgbClr val="C00000"/>
                              </a:solidFill>
                              <a:latin typeface="Cambria Math" panose="02040503050406030204" pitchFamily="18" charset="0"/>
                              <a:ea typeface="微软雅黑" panose="020B0503020204020204" pitchFamily="34" charset="-122"/>
                              <a:cs typeface="Arial" panose="020B0604020202020204" pitchFamily="34" charset="0"/>
                            </a:rPr>
                          </m:ctrlPr>
                        </m:dPr>
                        <m:e>
                          <m:sSub>
                            <m:sSubPr>
                              <m:ctrlPr>
                                <a:rPr lang="zh-CN" altLang="zh-CN" sz="2200" i="1">
                                  <a:solidFill>
                                    <a:srgbClr val="C00000"/>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srgbClr val="C00000"/>
                                  </a:solidFill>
                                  <a:latin typeface="Cambria Math"/>
                                  <a:ea typeface="微软雅黑" panose="020B0503020204020204" pitchFamily="34" charset="-122"/>
                                  <a:cs typeface="Arial" panose="020B0604020202020204" pitchFamily="34" charset="0"/>
                                </a:rPr>
                                <m:t>𝑦</m:t>
                              </m:r>
                            </m:e>
                            <m:sub>
                              <m:r>
                                <a:rPr lang="en-US" altLang="zh-CN" sz="2200">
                                  <a:solidFill>
                                    <a:srgbClr val="C00000"/>
                                  </a:solidFill>
                                  <a:latin typeface="Cambria Math"/>
                                  <a:ea typeface="微软雅黑" panose="020B0503020204020204" pitchFamily="34" charset="-122"/>
                                  <a:cs typeface="Arial" panose="020B0604020202020204" pitchFamily="34" charset="0"/>
                                </a:rPr>
                                <m:t>𝑣</m:t>
                              </m:r>
                            </m:sub>
                          </m:sSub>
                          <m:r>
                            <a:rPr lang="en-US" altLang="zh-CN" sz="2200">
                              <a:solidFill>
                                <a:srgbClr val="C00000"/>
                              </a:solidFill>
                              <a:latin typeface="Cambria Math"/>
                              <a:ea typeface="微软雅黑" panose="020B0503020204020204" pitchFamily="34" charset="-122"/>
                              <a:cs typeface="Arial" panose="020B0604020202020204" pitchFamily="34" charset="0"/>
                            </a:rPr>
                            <m:t>|</m:t>
                          </m:r>
                          <m:r>
                            <a:rPr lang="en-US" altLang="zh-CN" sz="2200">
                              <a:solidFill>
                                <a:srgbClr val="C00000"/>
                              </a:solidFill>
                              <a:latin typeface="Cambria Math"/>
                              <a:ea typeface="微软雅黑" panose="020B0503020204020204" pitchFamily="34" charset="-122"/>
                              <a:cs typeface="Arial" panose="020B0604020202020204" pitchFamily="34" charset="0"/>
                            </a:rPr>
                            <m:t>𝒙</m:t>
                          </m:r>
                          <m:r>
                            <a:rPr lang="en-US" altLang="zh-CN" sz="2200">
                              <a:solidFill>
                                <a:srgbClr val="C00000"/>
                              </a:solidFill>
                              <a:latin typeface="Cambria Math"/>
                              <a:ea typeface="微软雅黑" panose="020B0503020204020204" pitchFamily="34" charset="-122"/>
                              <a:cs typeface="Arial" panose="020B0604020202020204" pitchFamily="34" charset="0"/>
                            </a:rPr>
                            <m:t>,</m:t>
                          </m:r>
                          <m:sSub>
                            <m:sSubPr>
                              <m:ctrlPr>
                                <a:rPr lang="zh-CN" altLang="zh-CN" sz="2200" i="1">
                                  <a:solidFill>
                                    <a:srgbClr val="C00000"/>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srgbClr val="C00000"/>
                                  </a:solidFill>
                                  <a:latin typeface="Cambria Math"/>
                                  <a:ea typeface="微软雅黑" panose="020B0503020204020204" pitchFamily="34" charset="-122"/>
                                  <a:cs typeface="Arial" panose="020B0604020202020204" pitchFamily="34" charset="0"/>
                                </a:rPr>
                                <m:t>𝒚</m:t>
                              </m:r>
                            </m:e>
                            <m:sub>
                              <m:r>
                                <a:rPr lang="en-US" altLang="zh-CN" sz="2200">
                                  <a:solidFill>
                                    <a:srgbClr val="C00000"/>
                                  </a:solidFill>
                                  <a:latin typeface="Cambria Math"/>
                                  <a:ea typeface="微软雅黑" panose="020B0503020204020204" pitchFamily="34" charset="-122"/>
                                  <a:cs typeface="Arial" panose="020B0604020202020204" pitchFamily="34" charset="0"/>
                                </a:rPr>
                                <m:t>𝑉</m:t>
                              </m:r>
                              <m:r>
                                <a:rPr lang="en-US" altLang="zh-CN" sz="2200">
                                  <a:solidFill>
                                    <a:srgbClr val="C00000"/>
                                  </a:solidFill>
                                  <a:latin typeface="Cambria Math"/>
                                  <a:ea typeface="微软雅黑" panose="020B0503020204020204" pitchFamily="34" charset="-122"/>
                                  <a:cs typeface="Arial" panose="020B0604020202020204" pitchFamily="34" charset="0"/>
                                </a:rPr>
                                <m:t>\</m:t>
                              </m:r>
                              <m:d>
                                <m:dPr>
                                  <m:begChr m:val="{"/>
                                  <m:endChr m:val="}"/>
                                  <m:ctrlPr>
                                    <a:rPr lang="zh-CN" altLang="zh-CN" sz="2200" i="1">
                                      <a:solidFill>
                                        <a:srgbClr val="C00000"/>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srgbClr val="C00000"/>
                                      </a:solidFill>
                                      <a:latin typeface="Cambria Math"/>
                                      <a:ea typeface="微软雅黑" panose="020B0503020204020204" pitchFamily="34" charset="-122"/>
                                      <a:cs typeface="Arial" panose="020B0604020202020204" pitchFamily="34" charset="0"/>
                                    </a:rPr>
                                    <m:t>𝑣</m:t>
                                  </m:r>
                                </m:e>
                              </m:d>
                            </m:sub>
                          </m:sSub>
                        </m:e>
                      </m:d>
                      <m:r>
                        <a:rPr lang="en-US" altLang="zh-CN" sz="2200">
                          <a:solidFill>
                            <a:srgbClr val="C00000"/>
                          </a:solidFill>
                          <a:latin typeface="Cambria Math"/>
                          <a:ea typeface="微软雅黑" panose="020B0503020204020204" pitchFamily="34" charset="-122"/>
                          <a:cs typeface="Arial" panose="020B0604020202020204" pitchFamily="34" charset="0"/>
                        </a:rPr>
                        <m:t>=</m:t>
                      </m:r>
                      <m:r>
                        <a:rPr lang="en-US" altLang="zh-CN" sz="2200">
                          <a:solidFill>
                            <a:srgbClr val="C00000"/>
                          </a:solidFill>
                          <a:latin typeface="Cambria Math"/>
                          <a:ea typeface="微软雅黑" panose="020B0503020204020204" pitchFamily="34" charset="-122"/>
                          <a:cs typeface="Arial" panose="020B0604020202020204" pitchFamily="34" charset="0"/>
                        </a:rPr>
                        <m:t>𝑃</m:t>
                      </m:r>
                      <m:d>
                        <m:dPr>
                          <m:ctrlPr>
                            <a:rPr lang="zh-CN" altLang="zh-CN" sz="2200" i="1">
                              <a:solidFill>
                                <a:srgbClr val="C00000"/>
                              </a:solidFill>
                              <a:latin typeface="Cambria Math" panose="02040503050406030204" pitchFamily="18" charset="0"/>
                              <a:ea typeface="微软雅黑" panose="020B0503020204020204" pitchFamily="34" charset="-122"/>
                              <a:cs typeface="Arial" panose="020B0604020202020204" pitchFamily="34" charset="0"/>
                            </a:rPr>
                          </m:ctrlPr>
                        </m:dPr>
                        <m:e>
                          <m:sSub>
                            <m:sSubPr>
                              <m:ctrlPr>
                                <a:rPr lang="zh-CN" altLang="zh-CN" sz="2200" i="1">
                                  <a:solidFill>
                                    <a:srgbClr val="C00000"/>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srgbClr val="C00000"/>
                                  </a:solidFill>
                                  <a:latin typeface="Cambria Math"/>
                                  <a:ea typeface="微软雅黑" panose="020B0503020204020204" pitchFamily="34" charset="-122"/>
                                  <a:cs typeface="Arial" panose="020B0604020202020204" pitchFamily="34" charset="0"/>
                                </a:rPr>
                                <m:t>𝑦</m:t>
                              </m:r>
                            </m:e>
                            <m:sub>
                              <m:r>
                                <a:rPr lang="en-US" altLang="zh-CN" sz="2200">
                                  <a:solidFill>
                                    <a:srgbClr val="C00000"/>
                                  </a:solidFill>
                                  <a:latin typeface="Cambria Math"/>
                                  <a:ea typeface="微软雅黑" panose="020B0503020204020204" pitchFamily="34" charset="-122"/>
                                  <a:cs typeface="Arial" panose="020B0604020202020204" pitchFamily="34" charset="0"/>
                                </a:rPr>
                                <m:t>𝑣</m:t>
                              </m:r>
                            </m:sub>
                          </m:sSub>
                          <m:r>
                            <a:rPr lang="en-US" altLang="zh-CN" sz="2200">
                              <a:solidFill>
                                <a:srgbClr val="C00000"/>
                              </a:solidFill>
                              <a:latin typeface="Cambria Math"/>
                              <a:ea typeface="微软雅黑" panose="020B0503020204020204" pitchFamily="34" charset="-122"/>
                              <a:cs typeface="Arial" panose="020B0604020202020204" pitchFamily="34" charset="0"/>
                            </a:rPr>
                            <m:t>|</m:t>
                          </m:r>
                          <m:r>
                            <a:rPr lang="en-US" altLang="zh-CN" sz="2200">
                              <a:solidFill>
                                <a:srgbClr val="C00000"/>
                              </a:solidFill>
                              <a:latin typeface="Cambria Math"/>
                              <a:ea typeface="微软雅黑" panose="020B0503020204020204" pitchFamily="34" charset="-122"/>
                              <a:cs typeface="Arial" panose="020B0604020202020204" pitchFamily="34" charset="0"/>
                            </a:rPr>
                            <m:t>𝒙</m:t>
                          </m:r>
                          <m:r>
                            <a:rPr lang="en-US" altLang="zh-CN" sz="2200">
                              <a:solidFill>
                                <a:srgbClr val="C00000"/>
                              </a:solidFill>
                              <a:latin typeface="Cambria Math"/>
                              <a:ea typeface="微软雅黑" panose="020B0503020204020204" pitchFamily="34" charset="-122"/>
                              <a:cs typeface="Arial" panose="020B0604020202020204" pitchFamily="34" charset="0"/>
                            </a:rPr>
                            <m:t>,</m:t>
                          </m:r>
                          <m:sSub>
                            <m:sSubPr>
                              <m:ctrlPr>
                                <a:rPr lang="zh-CN" altLang="zh-CN" sz="2200" i="1">
                                  <a:solidFill>
                                    <a:srgbClr val="C00000"/>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srgbClr val="C00000"/>
                                  </a:solidFill>
                                  <a:latin typeface="Cambria Math"/>
                                  <a:ea typeface="微软雅黑" panose="020B0503020204020204" pitchFamily="34" charset="-122"/>
                                  <a:cs typeface="Arial" panose="020B0604020202020204" pitchFamily="34" charset="0"/>
                                </a:rPr>
                                <m:t>𝒚</m:t>
                              </m:r>
                            </m:e>
                            <m:sub>
                              <m:r>
                                <a:rPr lang="en-US" altLang="zh-CN" sz="2200">
                                  <a:solidFill>
                                    <a:srgbClr val="C00000"/>
                                  </a:solidFill>
                                  <a:latin typeface="Cambria Math"/>
                                  <a:ea typeface="微软雅黑" panose="020B0503020204020204" pitchFamily="34" charset="-122"/>
                                  <a:cs typeface="Arial" panose="020B0604020202020204" pitchFamily="34" charset="0"/>
                                </a:rPr>
                                <m:t>𝑛</m:t>
                              </m:r>
                              <m:d>
                                <m:dPr>
                                  <m:ctrlPr>
                                    <a:rPr lang="zh-CN" altLang="zh-CN" sz="2200" i="1">
                                      <a:solidFill>
                                        <a:srgbClr val="C00000"/>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srgbClr val="C00000"/>
                                      </a:solidFill>
                                      <a:latin typeface="Cambria Math"/>
                                      <a:ea typeface="微软雅黑" panose="020B0503020204020204" pitchFamily="34" charset="-122"/>
                                      <a:cs typeface="Arial" panose="020B0604020202020204" pitchFamily="34" charset="0"/>
                                    </a:rPr>
                                    <m:t>𝑣</m:t>
                                  </m:r>
                                </m:e>
                              </m:d>
                            </m:sub>
                          </m:sSub>
                        </m:e>
                      </m:d>
                    </m:oMath>
                  </m:oMathPara>
                </a14:m>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buNone/>
                </a:pP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则称条件概率</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𝑃</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𝒚</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d>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为条件随机场。式中</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𝑉</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d>
                      <m:dPr>
                        <m:begChr m:val="{"/>
                        <m:endChr m:val="}"/>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𝑣</m:t>
                        </m:r>
                      </m:e>
                    </m:d>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表示除</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𝑣</m:t>
                    </m:r>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以外的节点集合。可见，条件随机场的简化假定是：每个节点只与邻接节点有概率依赖关系。</a:t>
                </a: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buNone/>
                </a:pP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p:txBody>
          </p:sp>
        </mc:Choice>
        <mc:Fallback xmlns="">
          <p:sp>
            <p:nvSpPr>
              <p:cNvPr id="20" name="Content Placeholder 2"/>
              <p:cNvSpPr txBox="1">
                <a:spLocks noRot="1" noChangeAspect="1" noMove="1" noResize="1" noEditPoints="1" noAdjustHandles="1" noChangeArrowheads="1" noChangeShapeType="1" noTextEdit="1"/>
              </p:cNvSpPr>
              <p:nvPr/>
            </p:nvSpPr>
            <p:spPr>
              <a:xfrm>
                <a:off x="411481" y="681692"/>
                <a:ext cx="8330184" cy="5773971"/>
              </a:xfrm>
              <a:prstGeom prst="rect">
                <a:avLst/>
              </a:prstGeom>
              <a:blipFill rotWithShape="1">
                <a:blip r:embed="rId3"/>
                <a:stretch>
                  <a:fillRect l="-952" r="-4246"/>
                </a:stretch>
              </a:blipFill>
            </p:spPr>
            <p:txBody>
              <a:bodyPr/>
              <a:lstStyle/>
              <a:p>
                <a:r>
                  <a:rPr lang="zh-CN" altLang="en-US">
                    <a:noFill/>
                  </a:rPr>
                  <a:t> </a:t>
                </a:r>
              </a:p>
            </p:txBody>
          </p:sp>
        </mc:Fallback>
      </mc:AlternateContent>
      <p:sp>
        <p:nvSpPr>
          <p:cNvPr id="41" name="文本框 2"/>
          <p:cNvSpPr txBox="1"/>
          <p:nvPr/>
        </p:nvSpPr>
        <p:spPr>
          <a:xfrm>
            <a:off x="0" y="158473"/>
            <a:ext cx="9144000" cy="523220"/>
          </a:xfrm>
          <a:prstGeom prst="rect">
            <a:avLst/>
          </a:prstGeom>
          <a:noFill/>
        </p:spPr>
        <p:txBody>
          <a:bodyPr wrap="square" rtlCol="0">
            <a:spAutoFit/>
          </a:bodyPr>
          <a:lstStyle/>
          <a:p>
            <a:pPr algn="ctr" defTabSz="1218565"/>
            <a:r>
              <a:rPr lang="en-US" altLang="zh-CN" sz="2800" b="1" dirty="0">
                <a:solidFill>
                  <a:srgbClr val="0070C0"/>
                </a:solidFill>
                <a:latin typeface="微软雅黑" panose="020B0503020204020204" pitchFamily="34" charset="-122"/>
                <a:ea typeface="微软雅黑" panose="020B0503020204020204" pitchFamily="34" charset="-122"/>
              </a:rPr>
              <a:t>6.6 </a:t>
            </a:r>
            <a:r>
              <a:rPr lang="zh-CN" altLang="en-US" sz="2800" b="1" dirty="0">
                <a:solidFill>
                  <a:srgbClr val="0070C0"/>
                </a:solidFill>
                <a:latin typeface="微软雅黑" panose="020B0503020204020204" pitchFamily="34" charset="-122"/>
                <a:ea typeface="微软雅黑" panose="020B0503020204020204" pitchFamily="34" charset="-122"/>
              </a:rPr>
              <a:t>条件随机场模型</a:t>
            </a:r>
          </a:p>
        </p:txBody>
      </p:sp>
      <p:sp>
        <p:nvSpPr>
          <p:cNvPr id="4" name="灯片编号占位符 1"/>
          <p:cNvSpPr txBox="1"/>
          <p:nvPr/>
        </p:nvSpPr>
        <p:spPr>
          <a:xfrm>
            <a:off x="6791621" y="6464141"/>
            <a:ext cx="2133600" cy="273844"/>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1BEBC7A-FD02-486B-81B5-A845787C689C}" type="slidenum">
              <a:rPr lang="zh-CN" altLang="en-US" sz="1600" smtClean="0"/>
              <a:t>75</a:t>
            </a:fld>
            <a:endParaRPr lang="zh-CN" altLang="en-US" sz="1600" dirty="0"/>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5" name="Rectangle 1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7"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8"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9"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Tree>
    <p:extLst>
      <p:ext uri="{BB962C8B-B14F-4D97-AF65-F5344CB8AC3E}">
        <p14:creationId xmlns:p14="http://schemas.microsoft.com/office/powerpoint/2010/main" val="372137560"/>
      </p:ext>
    </p:extLst>
  </p:cSld>
  <p:clrMapOvr>
    <a:masterClrMapping/>
  </p:clrMapOvr>
  <p:transition spd="slow">
    <p:wip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0" name="Content Placeholder 2"/>
              <p:cNvSpPr txBox="1"/>
              <p:nvPr/>
            </p:nvSpPr>
            <p:spPr>
              <a:xfrm>
                <a:off x="411481" y="681692"/>
                <a:ext cx="8330184" cy="5773971"/>
              </a:xfrm>
              <a:prstGeom prst="rect">
                <a:avLst/>
              </a:prstGeom>
            </p:spPr>
            <p:txBody>
              <a:bodyPr vert="horz" lIns="91392" tIns="45696" rIns="91392" bIns="45696"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457200">
                  <a:lnSpc>
                    <a:spcPct val="150000"/>
                  </a:lnSpc>
                  <a:buNone/>
                </a:pP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一般条件随机场的计算仍然很复杂，简化为线性链结构的条件随机场在标注问题中有广泛的应用。线性链条件随机场中的节点形成一个线性链，每个节点只与前一个节点（如果存在）和后一个节点（如果存在）有概率依赖关系</a:t>
                </a: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buNone/>
                </a:pP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buNone/>
                </a:pP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buNone/>
                </a:pP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buNone/>
                </a:pP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buNone/>
                </a:pP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在线性链条件随机场里，</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𝑃</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𝑦</m:t>
                            </m:r>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e>
                            </m:d>
                          </m:sup>
                        </m:s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𝑦</m:t>
                            </m:r>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e>
                            </m:d>
                          </m:sup>
                        </m:s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𝑦</m:t>
                            </m:r>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e>
                            </m:d>
                          </m:sup>
                        </m:s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𝑦</m:t>
                            </m:r>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𝑛</m:t>
                                </m:r>
                              </m:e>
                            </m:d>
                          </m:sup>
                        </m:sSup>
                      </m:e>
                    </m:d>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𝑃</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𝑦</m:t>
                            </m:r>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e>
                            </m:d>
                          </m:sup>
                        </m:s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𝑦</m:t>
                            </m:r>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e>
                            </m:d>
                          </m:sup>
                        </m:s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𝑦</m:t>
                            </m:r>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e>
                            </m:d>
                          </m:sup>
                        </m:sSup>
                      </m:e>
                    </m:d>
                  </m:oMath>
                </a14:m>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p:txBody>
          </p:sp>
        </mc:Choice>
        <mc:Fallback xmlns="">
          <p:sp>
            <p:nvSpPr>
              <p:cNvPr id="20" name="Content Placeholder 2"/>
              <p:cNvSpPr txBox="1">
                <a:spLocks noRot="1" noChangeAspect="1" noMove="1" noResize="1" noEditPoints="1" noAdjustHandles="1" noChangeArrowheads="1" noChangeShapeType="1" noTextEdit="1"/>
              </p:cNvSpPr>
              <p:nvPr/>
            </p:nvSpPr>
            <p:spPr>
              <a:xfrm>
                <a:off x="411481" y="681692"/>
                <a:ext cx="8330184" cy="5773971"/>
              </a:xfrm>
              <a:prstGeom prst="rect">
                <a:avLst/>
              </a:prstGeom>
              <a:blipFill rotWithShape="1">
                <a:blip r:embed="rId3"/>
                <a:stretch>
                  <a:fillRect l="-952" r="-659"/>
                </a:stretch>
              </a:blipFill>
            </p:spPr>
            <p:txBody>
              <a:bodyPr/>
              <a:lstStyle/>
              <a:p>
                <a:r>
                  <a:rPr lang="zh-CN" altLang="en-US">
                    <a:noFill/>
                  </a:rPr>
                  <a:t> </a:t>
                </a:r>
                <a:endParaRPr lang="zh-CN" altLang="en-US">
                  <a:noFill/>
                </a:endParaRPr>
              </a:p>
            </p:txBody>
          </p:sp>
        </mc:Fallback>
      </mc:AlternateContent>
      <p:sp>
        <p:nvSpPr>
          <p:cNvPr id="41" name="文本框 2"/>
          <p:cNvSpPr txBox="1"/>
          <p:nvPr/>
        </p:nvSpPr>
        <p:spPr>
          <a:xfrm>
            <a:off x="0" y="158473"/>
            <a:ext cx="9144000" cy="523220"/>
          </a:xfrm>
          <a:prstGeom prst="rect">
            <a:avLst/>
          </a:prstGeom>
          <a:noFill/>
        </p:spPr>
        <p:txBody>
          <a:bodyPr wrap="square" rtlCol="0">
            <a:spAutoFit/>
          </a:bodyPr>
          <a:lstStyle/>
          <a:p>
            <a:pPr algn="ctr" defTabSz="1218565"/>
            <a:r>
              <a:rPr lang="en-US" altLang="zh-CN" sz="2800" b="1" dirty="0">
                <a:solidFill>
                  <a:srgbClr val="0070C0"/>
                </a:solidFill>
                <a:latin typeface="微软雅黑" panose="020B0503020204020204" pitchFamily="34" charset="-122"/>
                <a:ea typeface="微软雅黑" panose="020B0503020204020204" pitchFamily="34" charset="-122"/>
              </a:rPr>
              <a:t>6.6 </a:t>
            </a:r>
            <a:r>
              <a:rPr lang="zh-CN" altLang="en-US" sz="2800" b="1" dirty="0">
                <a:solidFill>
                  <a:srgbClr val="0070C0"/>
                </a:solidFill>
                <a:latin typeface="微软雅黑" panose="020B0503020204020204" pitchFamily="34" charset="-122"/>
                <a:ea typeface="微软雅黑" panose="020B0503020204020204" pitchFamily="34" charset="-122"/>
              </a:rPr>
              <a:t>条件随机场模型</a:t>
            </a:r>
          </a:p>
        </p:txBody>
      </p:sp>
      <p:sp>
        <p:nvSpPr>
          <p:cNvPr id="4" name="灯片编号占位符 1"/>
          <p:cNvSpPr txBox="1"/>
          <p:nvPr/>
        </p:nvSpPr>
        <p:spPr>
          <a:xfrm>
            <a:off x="6791621" y="6464141"/>
            <a:ext cx="2133600" cy="273844"/>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1BEBC7A-FD02-486B-81B5-A845787C689C}" type="slidenum">
              <a:rPr lang="zh-CN" altLang="en-US" sz="1600" smtClean="0"/>
              <a:t>76</a:t>
            </a:fld>
            <a:endParaRPr lang="zh-CN" altLang="en-US" sz="1600" dirty="0"/>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5" name="Rectangle 1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7"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8"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9"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pic>
        <p:nvPicPr>
          <p:cNvPr id="259089" name="Picture 1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536" y="2668450"/>
            <a:ext cx="6104074" cy="25432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wip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0" name="Content Placeholder 2"/>
              <p:cNvSpPr txBox="1"/>
              <p:nvPr/>
            </p:nvSpPr>
            <p:spPr>
              <a:xfrm>
                <a:off x="411481" y="681692"/>
                <a:ext cx="8330184" cy="5773971"/>
              </a:xfrm>
              <a:prstGeom prst="rect">
                <a:avLst/>
              </a:prstGeom>
            </p:spPr>
            <p:txBody>
              <a:bodyPr vert="horz" lIns="91392" tIns="45696" rIns="91392" bIns="45696"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457200">
                  <a:lnSpc>
                    <a:spcPct val="150000"/>
                  </a:lnSpc>
                  <a:buNone/>
                </a:pP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转移特征函数（</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transition feature function</a:t>
                </a: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），用于刻画相邻标签变量之间的相关关系以及观测序列对它们的影响，对于观测序列</a:t>
                </a:r>
                <a14:m>
                  <m:oMath xmlns:m="http://schemas.openxmlformats.org/officeDocument/2006/math">
                    <m:r>
                      <m:rPr>
                        <m:sty m:val="p"/>
                      </m:rP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x</m:t>
                    </m:r>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的第</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个位置，转移特征函数</a:t>
                </a:r>
                <a14:m>
                  <m:oMath xmlns:m="http://schemas.openxmlformats.org/officeDocument/2006/math">
                    <m:r>
                      <m:rPr>
                        <m:sty m:val="p"/>
                      </m:rP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t</m:t>
                    </m:r>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标记为</a:t>
                </a: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buNone/>
                </a:pPr>
                <a14:m>
                  <m:oMathPara xmlns:m="http://schemas.openxmlformats.org/officeDocument/2006/math">
                    <m:oMathParaPr>
                      <m:jc m:val="centerGroup"/>
                    </m:oMathParaPr>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𝑡</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𝑦</m:t>
                              </m:r>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e>
                              </m:d>
                            </m:sup>
                          </m:s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𝑦</m:t>
                              </m:r>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e>
                              </m:d>
                            </m:sup>
                          </m:s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e>
                      </m:d>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    </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𝑛</m:t>
                      </m:r>
                    </m:oMath>
                  </m:oMathPara>
                </a14:m>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buNone/>
                </a:pP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状态特征函数（</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status feature function</a:t>
                </a: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），用于刻画观测序列对标签变量的影响，对于观测序列</a:t>
                </a:r>
                <a14:m>
                  <m:oMath xmlns:m="http://schemas.openxmlformats.org/officeDocument/2006/math">
                    <m:r>
                      <m:rPr>
                        <m:sty m:val="p"/>
                      </m:rP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x</m:t>
                    </m:r>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的第</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个位置，状态特征函数</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𝑠</m:t>
                    </m:r>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标记为</a:t>
                </a: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buNone/>
                </a:pPr>
                <a14:m>
                  <m:oMathPara xmlns:m="http://schemas.openxmlformats.org/officeDocument/2006/math">
                    <m:oMathParaPr>
                      <m:jc m:val="centerGroup"/>
                    </m:oMathParaPr>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𝑠</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𝑦</m:t>
                              </m:r>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e>
                              </m:d>
                            </m:sup>
                          </m:s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e>
                      </m:d>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     </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=1,2,…,</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𝑛</m:t>
                      </m:r>
                    </m:oMath>
                  </m:oMathPara>
                </a14:m>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buNone/>
                </a:pP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特征函数一般取值</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0</a:t>
                </a: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或</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1</a:t>
                </a: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a:t>
                </a: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buNone/>
                </a:pP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特征函数需要根据任务由人工设定</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a:t>
                </a: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p:txBody>
          </p:sp>
        </mc:Choice>
        <mc:Fallback xmlns="">
          <p:sp>
            <p:nvSpPr>
              <p:cNvPr id="20" name="Content Placeholder 2"/>
              <p:cNvSpPr txBox="1">
                <a:spLocks noRot="1" noChangeAspect="1" noMove="1" noResize="1" noEditPoints="1" noAdjustHandles="1" noChangeArrowheads="1" noChangeShapeType="1" noTextEdit="1"/>
              </p:cNvSpPr>
              <p:nvPr/>
            </p:nvSpPr>
            <p:spPr>
              <a:xfrm>
                <a:off x="411481" y="681692"/>
                <a:ext cx="8330184" cy="5773971"/>
              </a:xfrm>
              <a:prstGeom prst="rect">
                <a:avLst/>
              </a:prstGeom>
              <a:blipFill rotWithShape="1">
                <a:blip r:embed="rId3"/>
                <a:stretch>
                  <a:fillRect l="-952" r="-659"/>
                </a:stretch>
              </a:blipFill>
            </p:spPr>
            <p:txBody>
              <a:bodyPr/>
              <a:lstStyle/>
              <a:p>
                <a:r>
                  <a:rPr lang="zh-CN" altLang="en-US">
                    <a:noFill/>
                  </a:rPr>
                  <a:t> </a:t>
                </a:r>
              </a:p>
            </p:txBody>
          </p:sp>
        </mc:Fallback>
      </mc:AlternateContent>
      <p:sp>
        <p:nvSpPr>
          <p:cNvPr id="41" name="文本框 2"/>
          <p:cNvSpPr txBox="1"/>
          <p:nvPr/>
        </p:nvSpPr>
        <p:spPr>
          <a:xfrm>
            <a:off x="0" y="158473"/>
            <a:ext cx="9144000" cy="523220"/>
          </a:xfrm>
          <a:prstGeom prst="rect">
            <a:avLst/>
          </a:prstGeom>
          <a:noFill/>
        </p:spPr>
        <p:txBody>
          <a:bodyPr wrap="square" rtlCol="0">
            <a:spAutoFit/>
          </a:bodyPr>
          <a:lstStyle/>
          <a:p>
            <a:pPr algn="ctr" defTabSz="1218565"/>
            <a:r>
              <a:rPr lang="en-US" altLang="zh-CN" sz="2800" b="1" dirty="0">
                <a:solidFill>
                  <a:srgbClr val="0070C0"/>
                </a:solidFill>
                <a:latin typeface="微软雅黑" panose="020B0503020204020204" pitchFamily="34" charset="-122"/>
                <a:ea typeface="微软雅黑" panose="020B0503020204020204" pitchFamily="34" charset="-122"/>
              </a:rPr>
              <a:t>6.6 </a:t>
            </a:r>
            <a:r>
              <a:rPr lang="zh-CN" altLang="en-US" sz="2800" b="1" dirty="0">
                <a:solidFill>
                  <a:srgbClr val="0070C0"/>
                </a:solidFill>
                <a:latin typeface="微软雅黑" panose="020B0503020204020204" pitchFamily="34" charset="-122"/>
                <a:ea typeface="微软雅黑" panose="020B0503020204020204" pitchFamily="34" charset="-122"/>
              </a:rPr>
              <a:t>条件随机场模型</a:t>
            </a:r>
          </a:p>
        </p:txBody>
      </p:sp>
      <p:sp>
        <p:nvSpPr>
          <p:cNvPr id="4" name="灯片编号占位符 1"/>
          <p:cNvSpPr txBox="1"/>
          <p:nvPr/>
        </p:nvSpPr>
        <p:spPr>
          <a:xfrm>
            <a:off x="6791621" y="6464141"/>
            <a:ext cx="2133600" cy="273844"/>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1BEBC7A-FD02-486B-81B5-A845787C689C}" type="slidenum">
              <a:rPr lang="zh-CN" altLang="en-US" sz="1600" smtClean="0"/>
              <a:t>77</a:t>
            </a:fld>
            <a:endParaRPr lang="zh-CN" altLang="en-US" sz="1600" dirty="0"/>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5" name="Rectangle 1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7"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8"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9"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Tree>
  </p:cSld>
  <p:clrMapOvr>
    <a:masterClrMapping/>
  </p:clrMapOvr>
  <p:transition spd="slow">
    <p:wip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0" name="Content Placeholder 2"/>
              <p:cNvSpPr txBox="1"/>
              <p:nvPr/>
            </p:nvSpPr>
            <p:spPr>
              <a:xfrm>
                <a:off x="411481" y="681692"/>
                <a:ext cx="8330184" cy="5773971"/>
              </a:xfrm>
              <a:prstGeom prst="rect">
                <a:avLst/>
              </a:prstGeom>
            </p:spPr>
            <p:txBody>
              <a:bodyPr vert="horz" lIns="91392" tIns="45696" rIns="91392" bIns="45696"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457200">
                  <a:lnSpc>
                    <a:spcPct val="150000"/>
                  </a:lnSpc>
                  <a:buNone/>
                </a:pP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词性标注例子中，可以定义一个状态特征函数</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𝑠</m:t>
                    </m:r>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a:t>
                </a: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buNone/>
                </a:pPr>
                <a14:m>
                  <m:oMathPara xmlns:m="http://schemas.openxmlformats.org/officeDocument/2006/math">
                    <m:oMathParaPr>
                      <m:jc m:val="centerGroup"/>
                    </m:oMathParaPr>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𝑠</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𝑦</m:t>
                              </m:r>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e>
                              </m:d>
                            </m:sup>
                          </m:s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m:rPr>
                              <m:sty m:val="p"/>
                            </m:rP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x</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e>
                      </m:d>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d>
                        <m:dPr>
                          <m:begChr m:val="{"/>
                          <m:endChr m:val=""/>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eqArr>
                            <m:eqArr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eqArrPr>
                            <m:e>
                              <m:m>
                                <m:mPr>
                                  <m:mcs>
                                    <m:mc>
                                      <m:mcPr>
                                        <m:count m:val="2"/>
                                        <m:mcJc m:val="center"/>
                                      </m:mcPr>
                                    </m:mc>
                                  </m:mcs>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mPr>
                                <m:m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e>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𝑖𝑓</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 </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𝑦</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d>
                                      <m:dPr>
                                        <m:begChr m:val="["/>
                                        <m:endChr m:val="]"/>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zh-CN"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动词</m:t>
                                        </m:r>
                                      </m:e>
                                    </m:d>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 </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𝑎𝑛𝑑</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 </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𝑥</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m:rPr>
                                        <m:nor/>
                                      </m:rPr>
                                      <a:rPr lang="zh-CN" altLang="zh-CN" sz="220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m:t>处理</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e>
                                </m:mr>
                              </m:m>
                            </m:e>
                            <m:e>
                              <m:m>
                                <m:mPr>
                                  <m:mcs>
                                    <m:mc>
                                      <m:mcPr>
                                        <m:count m:val="2"/>
                                        <m:mcJc m:val="center"/>
                                      </m:mcPr>
                                    </m:mc>
                                  </m:mcs>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mPr>
                                <m:m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0,</m:t>
                                    </m:r>
                                  </m:e>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𝑜𝑡h𝑒𝑟𝑤𝑖𝑠𝑒</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                                 </m:t>
                                    </m:r>
                                  </m:e>
                                </m:mr>
                              </m:m>
                            </m:e>
                          </m:eqArr>
                        </m:e>
                      </m:d>
                    </m:oMath>
                  </m:oMathPara>
                </a14:m>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buNone/>
                </a:pP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buNone/>
                </a:pP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可以定义一个转移特征函数</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𝑡</m:t>
                    </m:r>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a:t>
                </a: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buNone/>
                </a:pPr>
                <a14:m>
                  <m:oMathPara xmlns:m="http://schemas.openxmlformats.org/officeDocument/2006/math">
                    <m:oMathParaPr>
                      <m:jc m:val="centerGroup"/>
                    </m:oMathParaPr>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𝑡</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𝑦</m:t>
                              </m:r>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e>
                              </m:d>
                            </m:sup>
                          </m:s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𝑦</m:t>
                              </m:r>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e>
                              </m:d>
                            </m:sup>
                          </m:s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m:rPr>
                              <m:sty m:val="p"/>
                            </m:rP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x</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m:rPr>
                              <m:sty m:val="p"/>
                            </m:rP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i</m:t>
                          </m:r>
                        </m:e>
                      </m:d>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d>
                        <m:dPr>
                          <m:begChr m:val="{"/>
                          <m:endChr m:val=""/>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eqArr>
                            <m:eqArr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eqArrPr>
                            <m:e>
                              <m:m>
                                <m:mPr>
                                  <m:mcs>
                                    <m:mc>
                                      <m:mcPr>
                                        <m:count m:val="2"/>
                                        <m:mcJc m:val="center"/>
                                      </m:mcPr>
                                    </m:mc>
                                  </m:mcs>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mPr>
                                <m:m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e>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𝑖𝑓</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 </m:t>
                                    </m:r>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𝑦</m:t>
                                        </m:r>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e>
                                        </m:d>
                                      </m:sup>
                                    </m:s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d>
                                      <m:dPr>
                                        <m:begChr m:val="["/>
                                        <m:endChr m:val="]"/>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zh-CN"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名词</m:t>
                                        </m:r>
                                      </m:e>
                                    </m:d>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 </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𝑎𝑛𝑑</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 </m:t>
                                    </m:r>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𝑦</m:t>
                                        </m:r>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e>
                                        </m:d>
                                      </m:sup>
                                    </m:s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d>
                                      <m:dPr>
                                        <m:begChr m:val="["/>
                                        <m:endChr m:val="]"/>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zh-CN"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动词</m:t>
                                        </m:r>
                                      </m:e>
                                    </m:d>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 </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𝑎𝑛𝑑</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 </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𝑥</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m:rPr>
                                        <m:nor/>
                                      </m:rPr>
                                      <a:rPr lang="zh-CN" altLang="zh-CN" sz="220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m:t>处理</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e>
                                </m:mr>
                              </m:m>
                            </m:e>
                            <m:e>
                              <m:m>
                                <m:mPr>
                                  <m:mcs>
                                    <m:mc>
                                      <m:mcPr>
                                        <m:count m:val="2"/>
                                        <m:mcJc m:val="center"/>
                                      </m:mcPr>
                                    </m:mc>
                                  </m:mcs>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mPr>
                                <m:m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0,</m:t>
                                    </m:r>
                                  </m:e>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𝑜𝑡h𝑒𝑟𝑤𝑖𝑠𝑒</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                                                               </m:t>
                                    </m:r>
                                  </m:e>
                                </m:mr>
                              </m:m>
                            </m:e>
                          </m:eqArr>
                        </m:e>
                      </m:d>
                    </m:oMath>
                  </m:oMathPara>
                </a14:m>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p:txBody>
          </p:sp>
        </mc:Choice>
        <mc:Fallback xmlns="">
          <p:sp>
            <p:nvSpPr>
              <p:cNvPr id="20" name="Content Placeholder 2"/>
              <p:cNvSpPr txBox="1">
                <a:spLocks noRot="1" noChangeAspect="1" noMove="1" noResize="1" noEditPoints="1" noAdjustHandles="1" noChangeArrowheads="1" noChangeShapeType="1" noTextEdit="1"/>
              </p:cNvSpPr>
              <p:nvPr/>
            </p:nvSpPr>
            <p:spPr>
              <a:xfrm>
                <a:off x="411481" y="681692"/>
                <a:ext cx="8330184" cy="5773971"/>
              </a:xfrm>
              <a:prstGeom prst="rect">
                <a:avLst/>
              </a:prstGeom>
              <a:blipFill rotWithShape="1">
                <a:blip r:embed="rId3"/>
                <a:stretch>
                  <a:fillRect/>
                </a:stretch>
              </a:blipFill>
            </p:spPr>
            <p:txBody>
              <a:bodyPr/>
              <a:lstStyle/>
              <a:p>
                <a:r>
                  <a:rPr lang="zh-CN" altLang="en-US">
                    <a:noFill/>
                  </a:rPr>
                  <a:t> </a:t>
                </a:r>
                <a:endParaRPr lang="zh-CN" altLang="en-US">
                  <a:noFill/>
                </a:endParaRPr>
              </a:p>
            </p:txBody>
          </p:sp>
        </mc:Fallback>
      </mc:AlternateContent>
      <p:sp>
        <p:nvSpPr>
          <p:cNvPr id="41" name="文本框 2"/>
          <p:cNvSpPr txBox="1"/>
          <p:nvPr/>
        </p:nvSpPr>
        <p:spPr>
          <a:xfrm>
            <a:off x="0" y="158473"/>
            <a:ext cx="9144000" cy="523220"/>
          </a:xfrm>
          <a:prstGeom prst="rect">
            <a:avLst/>
          </a:prstGeom>
          <a:noFill/>
        </p:spPr>
        <p:txBody>
          <a:bodyPr wrap="square" rtlCol="0">
            <a:spAutoFit/>
          </a:bodyPr>
          <a:lstStyle/>
          <a:p>
            <a:pPr algn="ctr" defTabSz="1218565"/>
            <a:r>
              <a:rPr lang="en-US" altLang="zh-CN" sz="2800" b="1" dirty="0">
                <a:solidFill>
                  <a:srgbClr val="0070C0"/>
                </a:solidFill>
                <a:latin typeface="微软雅黑" panose="020B0503020204020204" pitchFamily="34" charset="-122"/>
                <a:ea typeface="微软雅黑" panose="020B0503020204020204" pitchFamily="34" charset="-122"/>
              </a:rPr>
              <a:t>6.6 </a:t>
            </a:r>
            <a:r>
              <a:rPr lang="zh-CN" altLang="en-US" sz="2800" b="1" dirty="0">
                <a:solidFill>
                  <a:srgbClr val="0070C0"/>
                </a:solidFill>
                <a:latin typeface="微软雅黑" panose="020B0503020204020204" pitchFamily="34" charset="-122"/>
                <a:ea typeface="微软雅黑" panose="020B0503020204020204" pitchFamily="34" charset="-122"/>
              </a:rPr>
              <a:t>条件随机场模型</a:t>
            </a:r>
          </a:p>
        </p:txBody>
      </p:sp>
      <p:sp>
        <p:nvSpPr>
          <p:cNvPr id="4" name="灯片编号占位符 1"/>
          <p:cNvSpPr txBox="1"/>
          <p:nvPr/>
        </p:nvSpPr>
        <p:spPr>
          <a:xfrm>
            <a:off x="6791621" y="6464141"/>
            <a:ext cx="2133600" cy="273844"/>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1BEBC7A-FD02-486B-81B5-A845787C689C}" type="slidenum">
              <a:rPr lang="zh-CN" altLang="en-US" sz="1600" smtClean="0"/>
              <a:t>78</a:t>
            </a:fld>
            <a:endParaRPr lang="zh-CN" altLang="en-US" sz="1600" dirty="0"/>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5" name="Rectangle 1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7"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8"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9"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Tree>
  </p:cSld>
  <p:clrMapOvr>
    <a:masterClrMapping/>
  </p:clrMapOvr>
  <p:transition spd="slow">
    <p:wip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0" name="Content Placeholder 2"/>
              <p:cNvSpPr txBox="1"/>
              <p:nvPr/>
            </p:nvSpPr>
            <p:spPr>
              <a:xfrm>
                <a:off x="411481" y="681692"/>
                <a:ext cx="8330184" cy="5773971"/>
              </a:xfrm>
              <a:prstGeom prst="rect">
                <a:avLst/>
              </a:prstGeom>
            </p:spPr>
            <p:txBody>
              <a:bodyPr vert="horz" lIns="91392" tIns="45696" rIns="91392" bIns="45696"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457200">
                  <a:lnSpc>
                    <a:spcPct val="150000"/>
                  </a:lnSpc>
                  <a:buNone/>
                </a:pP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根据概率图模型和马尔可夫随机场的知识和假定条件，可以将条件概率</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𝑃</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𝒚</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d>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写为：</a:t>
                </a: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0">
                  <a:spcBef>
                    <a:spcPts val="0"/>
                  </a:spcBef>
                  <a:buNone/>
                </a:pPr>
                <a14:m>
                  <m:oMathPara xmlns:m="http://schemas.openxmlformats.org/officeDocument/2006/math">
                    <m:oMathParaPr>
                      <m:jc m:val="centerGroup"/>
                    </m:oMathParaPr>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𝑃</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𝒚</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d>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f>
                        <m:f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Pr>
                        <m:num>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num>
                        <m:den>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𝑍</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d>
                        </m:den>
                      </m:f>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𝑒𝑥𝑝</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nary>
                            <m:naryPr>
                              <m:chr m:val="∑"/>
                              <m:limLoc m:val="undOvr"/>
                              <m:supHide m:val="on"/>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naryPr>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𝑗</m:t>
                              </m:r>
                            </m:sub>
                            <m:sup/>
                            <m:e>
                              <m:nary>
                                <m:naryPr>
                                  <m:chr m:val="∑"/>
                                  <m:limLoc m:val="undOv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naryPr>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sub>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𝑛</m:t>
                                  </m:r>
                                </m:sup>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𝜆</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𝑗</m:t>
                                      </m:r>
                                    </m:sub>
                                  </m:sSub>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𝑡</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𝑗</m:t>
                                      </m:r>
                                    </m:sub>
                                  </m:sSub>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𝑦</m:t>
                                          </m:r>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e>
                                          </m:d>
                                        </m:sup>
                                      </m:s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𝑦</m:t>
                                          </m:r>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e>
                                          </m:d>
                                        </m:sup>
                                      </m:s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e>
                                  </m:d>
                                </m:e>
                              </m:nary>
                            </m:e>
                          </m:nary>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nary>
                            <m:naryPr>
                              <m:chr m:val="∑"/>
                              <m:limLoc m:val="undOvr"/>
                              <m:supHide m:val="on"/>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naryPr>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𝑘</m:t>
                              </m:r>
                            </m:sub>
                            <m:sup/>
                            <m:e>
                              <m:nary>
                                <m:naryPr>
                                  <m:chr m:val="∑"/>
                                  <m:limLoc m:val="undOv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naryPr>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ub>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𝑛</m:t>
                                  </m:r>
                                </m:sup>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𝜇</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𝑘</m:t>
                                      </m:r>
                                    </m:sub>
                                  </m:sSub>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𝑠</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𝑘</m:t>
                                      </m:r>
                                    </m:sub>
                                  </m:sSub>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𝑦</m:t>
                                          </m:r>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e>
                                          </m:d>
                                        </m:sup>
                                      </m:s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e>
                                  </m:d>
                                </m:e>
                              </m:nary>
                            </m:e>
                          </m:nary>
                        </m:e>
                      </m:d>
                    </m:oMath>
                  </m:oMathPara>
                </a14:m>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0">
                  <a:lnSpc>
                    <a:spcPct val="150000"/>
                  </a:lnSpc>
                  <a:spcBef>
                    <a:spcPts val="0"/>
                  </a:spcBef>
                  <a:buNone/>
                </a:pP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下标</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𝑗</m:t>
                    </m:r>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表示转移特征函数的序号，</a:t>
                </a:r>
                <a14:m>
                  <m:oMath xmlns:m="http://schemas.openxmlformats.org/officeDocument/2006/math">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𝜆</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𝑗</m:t>
                        </m:r>
                      </m:sub>
                    </m:sSub>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表示该转移特征函数的权重系数，下标</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𝑘</m:t>
                    </m:r>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表示状态特征函数的序号，</a:t>
                </a:r>
                <a14:m>
                  <m:oMath xmlns:m="http://schemas.openxmlformats.org/officeDocument/2006/math">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𝜇</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𝑘</m:t>
                        </m:r>
                      </m:sub>
                    </m:sSub>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表示该状态特征函数的权重系数，</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𝑍</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d>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是转化为概率的归一化因子：</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𝑍</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d>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nary>
                      <m:naryPr>
                        <m:chr m:val="∑"/>
                        <m:limLoc m:val="undOvr"/>
                        <m:supHide m:val="on"/>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naryPr>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𝒚</m:t>
                        </m:r>
                      </m:sub>
                      <m:sup/>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𝑒𝑥𝑝</m:t>
                        </m:r>
                        <m:d>
                          <m:dPr>
                            <m:ctrlPr>
                              <a:rPr lang="zh-CN" altLang="en-US"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nary>
                              <m:naryPr>
                                <m:chr m:val="∑"/>
                                <m:limLoc m:val="undOvr"/>
                                <m:supHide m:val="on"/>
                                <m:ctrlPr>
                                  <a:rPr lang="zh-CN" altLang="en-US"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naryPr>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𝑗</m:t>
                                </m:r>
                              </m:sub>
                              <m:sup/>
                              <m:e>
                                <m:nary>
                                  <m:naryPr>
                                    <m:chr m:val="∑"/>
                                    <m:limLoc m:val="undOvr"/>
                                    <m:ctrlPr>
                                      <a:rPr lang="zh-CN" altLang="en-US"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naryPr>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sub>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𝑛</m:t>
                                    </m:r>
                                  </m:sup>
                                  <m:e>
                                    <m:sSub>
                                      <m:sSubPr>
                                        <m:ctrlPr>
                                          <a:rPr lang="zh-CN" altLang="en-US"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𝜆</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𝑗</m:t>
                                        </m:r>
                                      </m:sub>
                                    </m:sSub>
                                    <m:sSub>
                                      <m:sSubPr>
                                        <m:ctrlPr>
                                          <a:rPr lang="zh-CN" altLang="en-US"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𝑡</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𝑗</m:t>
                                        </m:r>
                                      </m:sub>
                                    </m:sSub>
                                    <m:d>
                                      <m:dPr>
                                        <m:ctrlPr>
                                          <a:rPr lang="zh-CN" altLang="en-US"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p>
                                          <m:sSupPr>
                                            <m:ctrlPr>
                                              <a:rPr lang="zh-CN" altLang="en-US"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𝑦</m:t>
                                            </m:r>
                                          </m:e>
                                          <m:sup>
                                            <m:d>
                                              <m:dPr>
                                                <m:ctrlPr>
                                                  <a:rPr lang="zh-CN" altLang="en-US"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e>
                                            </m:d>
                                          </m:sup>
                                        </m:s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p>
                                          <m:sSupPr>
                                            <m:ctrlPr>
                                              <a:rPr lang="zh-CN" altLang="en-US"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𝑦</m:t>
                                            </m:r>
                                          </m:e>
                                          <m:sup>
                                            <m:d>
                                              <m:dPr>
                                                <m:ctrlPr>
                                                  <a:rPr lang="zh-CN" altLang="en-US"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e>
                                            </m:d>
                                          </m:sup>
                                        </m:s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e>
                                    </m:d>
                                  </m:e>
                                </m:nary>
                              </m:e>
                            </m:nary>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nary>
                              <m:naryPr>
                                <m:chr m:val="∑"/>
                                <m:limLoc m:val="undOvr"/>
                                <m:supHide m:val="on"/>
                                <m:ctrlPr>
                                  <a:rPr lang="zh-CN" altLang="en-US"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naryPr>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𝑘</m:t>
                                </m:r>
                              </m:sub>
                              <m:sup/>
                              <m:e>
                                <m:nary>
                                  <m:naryPr>
                                    <m:chr m:val="∑"/>
                                    <m:limLoc m:val="undOvr"/>
                                    <m:ctrlPr>
                                      <a:rPr lang="zh-CN" altLang="en-US"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naryPr>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ub>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𝑛</m:t>
                                    </m:r>
                                  </m:sup>
                                  <m:e>
                                    <m:sSub>
                                      <m:sSubPr>
                                        <m:ctrlPr>
                                          <a:rPr lang="zh-CN" altLang="en-US"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𝜇</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𝑘</m:t>
                                        </m:r>
                                      </m:sub>
                                    </m:sSub>
                                    <m:sSub>
                                      <m:sSubPr>
                                        <m:ctrlPr>
                                          <a:rPr lang="zh-CN" altLang="en-US"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𝑠</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𝑘</m:t>
                                        </m:r>
                                      </m:sub>
                                    </m:sSub>
                                    <m:d>
                                      <m:dPr>
                                        <m:ctrlPr>
                                          <a:rPr lang="zh-CN" altLang="en-US"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p>
                                          <m:sSupPr>
                                            <m:ctrlPr>
                                              <a:rPr lang="zh-CN" altLang="en-US"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𝑦</m:t>
                                            </m:r>
                                          </m:e>
                                          <m:sup>
                                            <m:d>
                                              <m:dPr>
                                                <m:ctrlPr>
                                                  <a:rPr lang="zh-CN" altLang="en-US"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e>
                                            </m:d>
                                          </m:sup>
                                        </m:s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e>
                                    </m:d>
                                  </m:e>
                                </m:nary>
                              </m:e>
                            </m:nary>
                          </m:e>
                        </m:d>
                      </m:e>
                    </m:nary>
                  </m:oMath>
                </a14:m>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p:txBody>
          </p:sp>
        </mc:Choice>
        <mc:Fallback xmlns="">
          <p:sp>
            <p:nvSpPr>
              <p:cNvPr id="20" name="Content Placeholder 2"/>
              <p:cNvSpPr txBox="1">
                <a:spLocks noRot="1" noChangeAspect="1" noMove="1" noResize="1" noEditPoints="1" noAdjustHandles="1" noChangeArrowheads="1" noChangeShapeType="1" noTextEdit="1"/>
              </p:cNvSpPr>
              <p:nvPr/>
            </p:nvSpPr>
            <p:spPr>
              <a:xfrm>
                <a:off x="411481" y="681692"/>
                <a:ext cx="8330184" cy="5773971"/>
              </a:xfrm>
              <a:prstGeom prst="rect">
                <a:avLst/>
              </a:prstGeom>
              <a:blipFill rotWithShape="1">
                <a:blip r:embed="rId3"/>
                <a:stretch>
                  <a:fillRect l="-952" b="-7392"/>
                </a:stretch>
              </a:blipFill>
            </p:spPr>
            <p:txBody>
              <a:bodyPr/>
              <a:lstStyle/>
              <a:p>
                <a:r>
                  <a:rPr lang="zh-CN" altLang="en-US">
                    <a:noFill/>
                  </a:rPr>
                  <a:t> </a:t>
                </a:r>
                <a:endParaRPr lang="zh-CN" altLang="en-US">
                  <a:noFill/>
                </a:endParaRPr>
              </a:p>
            </p:txBody>
          </p:sp>
        </mc:Fallback>
      </mc:AlternateContent>
      <p:sp>
        <p:nvSpPr>
          <p:cNvPr id="41" name="文本框 2"/>
          <p:cNvSpPr txBox="1"/>
          <p:nvPr/>
        </p:nvSpPr>
        <p:spPr>
          <a:xfrm>
            <a:off x="0" y="158473"/>
            <a:ext cx="9144000" cy="523220"/>
          </a:xfrm>
          <a:prstGeom prst="rect">
            <a:avLst/>
          </a:prstGeom>
          <a:noFill/>
        </p:spPr>
        <p:txBody>
          <a:bodyPr wrap="square" rtlCol="0">
            <a:spAutoFit/>
          </a:bodyPr>
          <a:lstStyle/>
          <a:p>
            <a:pPr algn="ctr" defTabSz="1218565"/>
            <a:r>
              <a:rPr lang="en-US" altLang="zh-CN" sz="2800" b="1" dirty="0">
                <a:solidFill>
                  <a:srgbClr val="0070C0"/>
                </a:solidFill>
                <a:latin typeface="微软雅黑" panose="020B0503020204020204" pitchFamily="34" charset="-122"/>
                <a:ea typeface="微软雅黑" panose="020B0503020204020204" pitchFamily="34" charset="-122"/>
              </a:rPr>
              <a:t>6.6 </a:t>
            </a:r>
            <a:r>
              <a:rPr lang="zh-CN" altLang="en-US" sz="2800" b="1" dirty="0">
                <a:solidFill>
                  <a:srgbClr val="0070C0"/>
                </a:solidFill>
                <a:latin typeface="微软雅黑" panose="020B0503020204020204" pitchFamily="34" charset="-122"/>
                <a:ea typeface="微软雅黑" panose="020B0503020204020204" pitchFamily="34" charset="-122"/>
              </a:rPr>
              <a:t>条件随机场模型</a:t>
            </a:r>
          </a:p>
        </p:txBody>
      </p:sp>
      <p:sp>
        <p:nvSpPr>
          <p:cNvPr id="4" name="灯片编号占位符 1"/>
          <p:cNvSpPr txBox="1"/>
          <p:nvPr/>
        </p:nvSpPr>
        <p:spPr>
          <a:xfrm>
            <a:off x="6791621" y="6464141"/>
            <a:ext cx="2133600" cy="273844"/>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1BEBC7A-FD02-486B-81B5-A845787C689C}" type="slidenum">
              <a:rPr lang="zh-CN" altLang="en-US" sz="1600" smtClean="0"/>
              <a:t>79</a:t>
            </a:fld>
            <a:endParaRPr lang="zh-CN" altLang="en-US" sz="1600" dirty="0"/>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5" name="Rectangle 1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7"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8"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9"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Tree>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0" name="Content Placeholder 2"/>
              <p:cNvSpPr txBox="1"/>
              <p:nvPr/>
            </p:nvSpPr>
            <p:spPr>
              <a:xfrm>
                <a:off x="411481" y="681693"/>
                <a:ext cx="8330184" cy="5773971"/>
              </a:xfrm>
              <a:prstGeom prst="rect">
                <a:avLst/>
              </a:prstGeom>
            </p:spPr>
            <p:txBody>
              <a:bodyPr vert="horz" lIns="91392" tIns="45696" rIns="91392" bIns="45696"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457200">
                  <a:lnSpc>
                    <a:spcPct val="150000"/>
                  </a:lnSpc>
                  <a:spcBef>
                    <a:spcPts val="0"/>
                  </a:spcBef>
                  <a:buNone/>
                </a:pP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当样本量大、特征数多时，如果考虑所有样本特征之间的相互关系以及它们与预测变量的关系，无论是联合概率分布</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𝑃</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𝑋</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𝑌</m:t>
                        </m:r>
                      </m:e>
                    </m:d>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还是条件概率分布</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𝑃</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𝑌</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𝑋</m:t>
                        </m:r>
                      </m:e>
                    </m:d>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实际上都很难计算。因此，不得不放弃某些关系来简化计算、提高效率。</a:t>
                </a: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在朴素贝叶斯（</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naïve Bayes</a:t>
                </a: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）方法中，它假定所有的特征之间相互独立，不存在任何关系。半朴素贝叶斯（</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semi-naïve Bayes</a:t>
                </a: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）法稍微放宽了这个假定，它假定每个特征最多依赖一个其它特征。</a:t>
                </a: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概率图模型是用图来表示变量概率依赖关系的理论，它结合了概率论与图论的知识。</a:t>
                </a: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endPar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p:txBody>
          </p:sp>
        </mc:Choice>
        <mc:Fallback xmlns="">
          <p:sp>
            <p:nvSpPr>
              <p:cNvPr id="20" name="Content Placeholder 2"/>
              <p:cNvSpPr txBox="1">
                <a:spLocks noRot="1" noChangeAspect="1" noMove="1" noResize="1" noEditPoints="1" noAdjustHandles="1" noChangeArrowheads="1" noChangeShapeType="1" noTextEdit="1"/>
              </p:cNvSpPr>
              <p:nvPr/>
            </p:nvSpPr>
            <p:spPr>
              <a:xfrm>
                <a:off x="411481" y="681693"/>
                <a:ext cx="8330184" cy="5773971"/>
              </a:xfrm>
              <a:prstGeom prst="rect">
                <a:avLst/>
              </a:prstGeom>
              <a:blipFill rotWithShape="1">
                <a:blip r:embed="rId3"/>
                <a:stretch>
                  <a:fillRect l="-952" r="-952"/>
                </a:stretch>
              </a:blipFill>
            </p:spPr>
            <p:txBody>
              <a:bodyPr/>
              <a:lstStyle/>
              <a:p>
                <a:r>
                  <a:rPr lang="zh-CN" altLang="en-US">
                    <a:noFill/>
                  </a:rPr>
                  <a:t> </a:t>
                </a:r>
                <a:endParaRPr lang="zh-CN" altLang="en-US">
                  <a:noFill/>
                </a:endParaRPr>
              </a:p>
            </p:txBody>
          </p:sp>
        </mc:Fallback>
      </mc:AlternateContent>
      <p:sp>
        <p:nvSpPr>
          <p:cNvPr id="41" name="文本框 2"/>
          <p:cNvSpPr txBox="1"/>
          <p:nvPr/>
        </p:nvSpPr>
        <p:spPr>
          <a:xfrm>
            <a:off x="0" y="158473"/>
            <a:ext cx="9144000" cy="523220"/>
          </a:xfrm>
          <a:prstGeom prst="rect">
            <a:avLst/>
          </a:prstGeom>
          <a:noFill/>
        </p:spPr>
        <p:txBody>
          <a:bodyPr wrap="square" rtlCol="0">
            <a:spAutoFit/>
          </a:bodyPr>
          <a:lstStyle/>
          <a:p>
            <a:pPr algn="ctr" defTabSz="1218565"/>
            <a:r>
              <a:rPr lang="en-US" altLang="zh-CN" sz="2800" b="1" dirty="0">
                <a:solidFill>
                  <a:srgbClr val="0070C0"/>
                </a:solidFill>
                <a:latin typeface="微软雅黑" panose="020B0503020204020204" pitchFamily="34" charset="-122"/>
                <a:ea typeface="微软雅黑" panose="020B0503020204020204" pitchFamily="34" charset="-122"/>
              </a:rPr>
              <a:t>6.1.3 </a:t>
            </a:r>
            <a:r>
              <a:rPr lang="zh-CN" altLang="en-US" sz="2800" b="1" dirty="0">
                <a:solidFill>
                  <a:srgbClr val="0070C0"/>
                </a:solidFill>
                <a:latin typeface="微软雅黑" panose="020B0503020204020204" pitchFamily="34" charset="-122"/>
                <a:ea typeface="微软雅黑" panose="020B0503020204020204" pitchFamily="34" charset="-122"/>
              </a:rPr>
              <a:t>概率模型的简化假定</a:t>
            </a:r>
          </a:p>
        </p:txBody>
      </p:sp>
      <p:sp>
        <p:nvSpPr>
          <p:cNvPr id="4" name="灯片编号占位符 1"/>
          <p:cNvSpPr txBox="1"/>
          <p:nvPr/>
        </p:nvSpPr>
        <p:spPr>
          <a:xfrm>
            <a:off x="6791621" y="6464141"/>
            <a:ext cx="2133600" cy="273844"/>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1BEBC7A-FD02-486B-81B5-A845787C689C}" type="slidenum">
              <a:rPr lang="zh-CN" altLang="en-US" sz="1600" smtClean="0"/>
              <a:t>8</a:t>
            </a:fld>
            <a:endParaRPr lang="zh-CN" altLang="en-US" sz="1600" dirty="0"/>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5" name="Rectangle 1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7"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Tree>
  </p:cSld>
  <p:clrMapOvr>
    <a:masterClrMapping/>
  </p:clrMapOvr>
  <p:transition spd="slow">
    <p:wip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0" name="Content Placeholder 2"/>
              <p:cNvSpPr txBox="1"/>
              <p:nvPr/>
            </p:nvSpPr>
            <p:spPr>
              <a:xfrm>
                <a:off x="411481" y="681692"/>
                <a:ext cx="8330184" cy="5773971"/>
              </a:xfrm>
              <a:prstGeom prst="rect">
                <a:avLst/>
              </a:prstGeom>
            </p:spPr>
            <p:txBody>
              <a:bodyPr vert="horz" lIns="91392" tIns="45696" rIns="91392" bIns="45696"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457200">
                  <a:lnSpc>
                    <a:spcPct val="150000"/>
                  </a:lnSpc>
                  <a:buNone/>
                </a:pP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条件随机场的概率计算问题是给定条件随机场</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𝑃</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𝒚</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d>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，输入序列</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和输出序列</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𝒚</m:t>
                    </m:r>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，计算条件概率</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𝑃</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𝑦</m:t>
                            </m:r>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e>
                            </m:d>
                          </m:sup>
                        </m:s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d>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𝑃</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𝑦</m:t>
                            </m:r>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e>
                            </m:d>
                          </m:sup>
                        </m:s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𝑦</m:t>
                            </m:r>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e>
                            </m:d>
                          </m:sup>
                        </m:s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d>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以及相应的数学期望的问题，可采用前向</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a:t>
                </a: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后向算法计算。</a:t>
                </a: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buNone/>
                </a:pP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学习问题是在给定训练集时，估计条件随机场模型的参数，即特征函数的权重系数。可采用梯度下降法以及拟牛顿法等方法。</a:t>
                </a: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buNone/>
                </a:pP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预测问题是在给定条件随机场和观测序列的条件下，求条件概率最大的标注序列，即对观测序列进行标注，可采用维特比算法。</a:t>
                </a: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p:txBody>
          </p:sp>
        </mc:Choice>
        <mc:Fallback xmlns="">
          <p:sp>
            <p:nvSpPr>
              <p:cNvPr id="20" name="Content Placeholder 2"/>
              <p:cNvSpPr txBox="1">
                <a:spLocks noRot="1" noChangeAspect="1" noMove="1" noResize="1" noEditPoints="1" noAdjustHandles="1" noChangeArrowheads="1" noChangeShapeType="1" noTextEdit="1"/>
              </p:cNvSpPr>
              <p:nvPr/>
            </p:nvSpPr>
            <p:spPr>
              <a:xfrm>
                <a:off x="411481" y="681692"/>
                <a:ext cx="8330184" cy="5773971"/>
              </a:xfrm>
              <a:prstGeom prst="rect">
                <a:avLst/>
              </a:prstGeom>
              <a:blipFill rotWithShape="1">
                <a:blip r:embed="rId3"/>
                <a:stretch>
                  <a:fillRect l="-952" r="-659"/>
                </a:stretch>
              </a:blipFill>
            </p:spPr>
            <p:txBody>
              <a:bodyPr/>
              <a:lstStyle/>
              <a:p>
                <a:r>
                  <a:rPr lang="zh-CN" altLang="en-US">
                    <a:noFill/>
                  </a:rPr>
                  <a:t> </a:t>
                </a:r>
                <a:endParaRPr lang="zh-CN" altLang="en-US">
                  <a:noFill/>
                </a:endParaRPr>
              </a:p>
            </p:txBody>
          </p:sp>
        </mc:Fallback>
      </mc:AlternateContent>
      <p:sp>
        <p:nvSpPr>
          <p:cNvPr id="41" name="文本框 2"/>
          <p:cNvSpPr txBox="1"/>
          <p:nvPr/>
        </p:nvSpPr>
        <p:spPr>
          <a:xfrm>
            <a:off x="0" y="158473"/>
            <a:ext cx="9144000" cy="523220"/>
          </a:xfrm>
          <a:prstGeom prst="rect">
            <a:avLst/>
          </a:prstGeom>
          <a:noFill/>
        </p:spPr>
        <p:txBody>
          <a:bodyPr wrap="square" rtlCol="0">
            <a:spAutoFit/>
          </a:bodyPr>
          <a:lstStyle/>
          <a:p>
            <a:pPr algn="ctr" defTabSz="1218565"/>
            <a:r>
              <a:rPr lang="en-US" altLang="zh-CN" sz="2800" b="1" dirty="0">
                <a:solidFill>
                  <a:srgbClr val="0070C0"/>
                </a:solidFill>
                <a:latin typeface="微软雅黑" panose="020B0503020204020204" pitchFamily="34" charset="-122"/>
                <a:ea typeface="微软雅黑" panose="020B0503020204020204" pitchFamily="34" charset="-122"/>
              </a:rPr>
              <a:t>6.6 </a:t>
            </a:r>
            <a:r>
              <a:rPr lang="zh-CN" altLang="en-US" sz="2800" b="1" dirty="0">
                <a:solidFill>
                  <a:srgbClr val="0070C0"/>
                </a:solidFill>
                <a:latin typeface="微软雅黑" panose="020B0503020204020204" pitchFamily="34" charset="-122"/>
                <a:ea typeface="微软雅黑" panose="020B0503020204020204" pitchFamily="34" charset="-122"/>
              </a:rPr>
              <a:t>条件随机场模型</a:t>
            </a:r>
          </a:p>
        </p:txBody>
      </p:sp>
      <p:sp>
        <p:nvSpPr>
          <p:cNvPr id="4" name="灯片编号占位符 1"/>
          <p:cNvSpPr txBox="1"/>
          <p:nvPr/>
        </p:nvSpPr>
        <p:spPr>
          <a:xfrm>
            <a:off x="6791621" y="6464141"/>
            <a:ext cx="2133600" cy="273844"/>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1BEBC7A-FD02-486B-81B5-A845787C689C}" type="slidenum">
              <a:rPr lang="zh-CN" altLang="en-US" sz="1600" smtClean="0"/>
              <a:t>80</a:t>
            </a:fld>
            <a:endParaRPr lang="zh-CN" altLang="en-US" sz="1600" dirty="0"/>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5" name="Rectangle 1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7"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8"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9"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Tree>
  </p:cSld>
  <p:clrMapOvr>
    <a:masterClrMapping/>
  </p:clrMapOvr>
  <p:transition spd="slow">
    <p:wip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28575" y="2166806"/>
            <a:ext cx="9093835" cy="1228090"/>
          </a:xfrm>
          <a:prstGeom prst="rect">
            <a:avLst/>
          </a:prstGeom>
          <a:noFill/>
        </p:spPr>
        <p:txBody>
          <a:bodyPr wrap="square" lIns="121854" tIns="60926" rIns="121854" bIns="60926" rtlCol="0">
            <a:spAutoFit/>
          </a:bodyPr>
          <a:lstStyle/>
          <a:p>
            <a:pPr algn="ctr" defTabSz="1218565"/>
            <a:r>
              <a:rPr lang="zh-CN" altLang="en-US" sz="7195" b="1" dirty="0">
                <a:solidFill>
                  <a:srgbClr val="0070C0"/>
                </a:solidFill>
                <a:latin typeface="微软雅黑" panose="020B0503020204020204" pitchFamily="34" charset="-122"/>
                <a:ea typeface="微软雅黑" panose="020B0503020204020204" pitchFamily="34" charset="-122"/>
              </a:rPr>
              <a:t>谢谢</a:t>
            </a:r>
          </a:p>
        </p:txBody>
      </p:sp>
      <p:sp>
        <p:nvSpPr>
          <p:cNvPr id="12" name="TextBox 11"/>
          <p:cNvSpPr txBox="1"/>
          <p:nvPr/>
        </p:nvSpPr>
        <p:spPr>
          <a:xfrm>
            <a:off x="436891" y="455853"/>
            <a:ext cx="1744896" cy="861706"/>
          </a:xfrm>
          <a:prstGeom prst="rect">
            <a:avLst/>
          </a:prstGeom>
          <a:noFill/>
        </p:spPr>
        <p:txBody>
          <a:bodyPr wrap="none" lIns="121854" tIns="60926" rIns="121854" bIns="60926" rtlCol="0">
            <a:spAutoFit/>
          </a:bodyPr>
          <a:lstStyle/>
          <a:p>
            <a:pPr defTabSz="1218565"/>
            <a:r>
              <a:rPr lang="en-US" altLang="zh-CN" sz="4800" dirty="0">
                <a:solidFill>
                  <a:prstClr val="white"/>
                </a:solidFill>
                <a:latin typeface="Eras Bold ITC" panose="020B0907030504020204" pitchFamily="34" charset="0"/>
                <a:ea typeface="宋体" panose="02010600030101010101" pitchFamily="2" charset="-122"/>
              </a:rPr>
              <a:t>LOGO</a:t>
            </a:r>
            <a:endParaRPr lang="zh-CN" altLang="en-US" sz="4800" dirty="0">
              <a:solidFill>
                <a:prstClr val="white"/>
              </a:solidFill>
              <a:latin typeface="Eras Bold ITC" panose="020B0907030504020204" pitchFamily="34" charset="0"/>
              <a:ea typeface="宋体" panose="02010600030101010101" pitchFamily="2" charset="-122"/>
            </a:endParaRPr>
          </a:p>
        </p:txBody>
      </p:sp>
    </p:spTree>
    <p:extLst>
      <p:ext uri="{BB962C8B-B14F-4D97-AF65-F5344CB8AC3E}">
        <p14:creationId xmlns:p14="http://schemas.microsoft.com/office/powerpoint/2010/main" val="3069109545"/>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0"/>
                                        </p:tgtEl>
                                        <p:attrNameLst>
                                          <p:attrName>ppt_y</p:attrName>
                                        </p:attrNameLst>
                                      </p:cBhvr>
                                      <p:tavLst>
                                        <p:tav tm="0">
                                          <p:val>
                                            <p:strVal val="#ppt_y"/>
                                          </p:val>
                                        </p:tav>
                                        <p:tav tm="100000">
                                          <p:val>
                                            <p:strVal val="#ppt_y"/>
                                          </p:val>
                                        </p:tav>
                                      </p:tavLst>
                                    </p:anim>
                                    <p:anim calcmode="lin" valueType="num">
                                      <p:cBhvr>
                                        <p:cTn id="9" dur="500" fill="hold"/>
                                        <p:tgtEl>
                                          <p:spTgt spid="10"/>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0"/>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0" name="Content Placeholder 2"/>
              <p:cNvSpPr txBox="1"/>
              <p:nvPr/>
            </p:nvSpPr>
            <p:spPr>
              <a:xfrm>
                <a:off x="411481" y="681693"/>
                <a:ext cx="8330184" cy="5773971"/>
              </a:xfrm>
              <a:prstGeom prst="rect">
                <a:avLst/>
              </a:prstGeom>
            </p:spPr>
            <p:txBody>
              <a:bodyPr vert="horz" lIns="91392" tIns="45696" rIns="91392" bIns="45696"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457200">
                  <a:lnSpc>
                    <a:spcPct val="150000"/>
                  </a:lnSpc>
                  <a:spcBef>
                    <a:spcPts val="0"/>
                  </a:spcBef>
                  <a:buNone/>
                </a:pP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贝叶斯网是一种概率图模型，它利用有向无环图来刻画随机变量的概率单向依赖联系。在贝叶斯网中，节点表示随机变量，边表示依赖关系的概率值。它假定图中每一个节点只依赖于它的父母节点（可能有多个父母节点），这个假定是半朴素贝叶斯假定只依赖一个特征的进一步放宽。</a:t>
                </a: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概率关系的简化一般是遵循“去远存近”的原则。如著名的“马尔可夫性”，在马尔可夫链（</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Markov Chain</a:t>
                </a: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）中，它假定在有时间先后关系的随机变量序列中，第</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𝑛</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时刻的状态与</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𝑛</m:t>
                    </m:r>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时刻以前的状态无关，即未来发生的事，只与现在有关，而与过去无关。一般用线性链来描述马尔可夫链模型，它是退化了的有向无环图。</a:t>
                </a: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endPar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p:txBody>
          </p:sp>
        </mc:Choice>
        <mc:Fallback xmlns="">
          <p:sp>
            <p:nvSpPr>
              <p:cNvPr id="20" name="Content Placeholder 2"/>
              <p:cNvSpPr txBox="1">
                <a:spLocks noRot="1" noChangeAspect="1" noMove="1" noResize="1" noEditPoints="1" noAdjustHandles="1" noChangeArrowheads="1" noChangeShapeType="1" noTextEdit="1"/>
              </p:cNvSpPr>
              <p:nvPr/>
            </p:nvSpPr>
            <p:spPr>
              <a:xfrm>
                <a:off x="411481" y="681693"/>
                <a:ext cx="8330184" cy="5773971"/>
              </a:xfrm>
              <a:prstGeom prst="rect">
                <a:avLst/>
              </a:prstGeom>
              <a:blipFill rotWithShape="1">
                <a:blip r:embed="rId3"/>
                <a:stretch>
                  <a:fillRect l="-952" r="-659"/>
                </a:stretch>
              </a:blipFill>
            </p:spPr>
            <p:txBody>
              <a:bodyPr/>
              <a:lstStyle/>
              <a:p>
                <a:r>
                  <a:rPr lang="zh-CN" altLang="en-US">
                    <a:noFill/>
                  </a:rPr>
                  <a:t> </a:t>
                </a:r>
                <a:endParaRPr lang="zh-CN" altLang="en-US">
                  <a:noFill/>
                </a:endParaRPr>
              </a:p>
            </p:txBody>
          </p:sp>
        </mc:Fallback>
      </mc:AlternateContent>
      <p:sp>
        <p:nvSpPr>
          <p:cNvPr id="41" name="文本框 2"/>
          <p:cNvSpPr txBox="1"/>
          <p:nvPr/>
        </p:nvSpPr>
        <p:spPr>
          <a:xfrm>
            <a:off x="0" y="158473"/>
            <a:ext cx="9144000" cy="523220"/>
          </a:xfrm>
          <a:prstGeom prst="rect">
            <a:avLst/>
          </a:prstGeom>
          <a:noFill/>
        </p:spPr>
        <p:txBody>
          <a:bodyPr wrap="square" rtlCol="0">
            <a:spAutoFit/>
          </a:bodyPr>
          <a:lstStyle/>
          <a:p>
            <a:pPr algn="ctr" defTabSz="1218565"/>
            <a:r>
              <a:rPr lang="en-US" altLang="zh-CN" sz="2800" b="1" dirty="0">
                <a:solidFill>
                  <a:srgbClr val="0070C0"/>
                </a:solidFill>
                <a:latin typeface="微软雅黑" panose="020B0503020204020204" pitchFamily="34" charset="-122"/>
                <a:ea typeface="微软雅黑" panose="020B0503020204020204" pitchFamily="34" charset="-122"/>
              </a:rPr>
              <a:t>6.1.3 </a:t>
            </a:r>
            <a:r>
              <a:rPr lang="zh-CN" altLang="en-US" sz="2800" b="1" dirty="0">
                <a:solidFill>
                  <a:srgbClr val="0070C0"/>
                </a:solidFill>
                <a:latin typeface="微软雅黑" panose="020B0503020204020204" pitchFamily="34" charset="-122"/>
                <a:ea typeface="微软雅黑" panose="020B0503020204020204" pitchFamily="34" charset="-122"/>
              </a:rPr>
              <a:t>概率模型的简化假定</a:t>
            </a:r>
          </a:p>
        </p:txBody>
      </p:sp>
      <p:sp>
        <p:nvSpPr>
          <p:cNvPr id="4" name="灯片编号占位符 1"/>
          <p:cNvSpPr txBox="1"/>
          <p:nvPr/>
        </p:nvSpPr>
        <p:spPr>
          <a:xfrm>
            <a:off x="6791621" y="6464141"/>
            <a:ext cx="2133600" cy="273844"/>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1BEBC7A-FD02-486B-81B5-A845787C689C}" type="slidenum">
              <a:rPr lang="zh-CN" altLang="en-US" sz="1600" smtClean="0"/>
              <a:t>9</a:t>
            </a:fld>
            <a:endParaRPr lang="zh-CN" altLang="en-US" sz="1600" dirty="0"/>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5" name="Rectangle 1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7"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Tree>
  </p:cSld>
  <p:clrMapOvr>
    <a:masterClrMapping/>
  </p:clrMapOvr>
  <p:transition spd="slow">
    <p:wipe/>
  </p:transition>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蓝色简约年度工作总结述职报告商务动态PPT模板35"/>
</p:tagLst>
</file>

<file path=ppt/tags/tag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6"/>
  <p:tag name="KSO_WM_TEMPLATE_SCENE_ID" val="1"/>
  <p:tag name="KSO_WM_TEMPLATE_JOB_ID" val="6"/>
  <p:tag name="KSO_WM_TEMPLATE_TOPIC_DEFAULT" val="0"/>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自定义 107">
      <a:dk1>
        <a:sysClr val="windowText" lastClr="000000"/>
      </a:dk1>
      <a:lt1>
        <a:sysClr val="window" lastClr="FFFFFF"/>
      </a:lt1>
      <a:dk2>
        <a:srgbClr val="1F497D"/>
      </a:dk2>
      <a:lt2>
        <a:srgbClr val="EEECE1"/>
      </a:lt2>
      <a:accent1>
        <a:srgbClr val="0070C0"/>
      </a:accent1>
      <a:accent2>
        <a:srgbClr val="FFC000"/>
      </a:accent2>
      <a:accent3>
        <a:srgbClr val="BFBFBF"/>
      </a:accent3>
      <a:accent4>
        <a:srgbClr val="BFBFBF"/>
      </a:accent4>
      <a:accent5>
        <a:srgbClr val="BFBFBF"/>
      </a:accent5>
      <a:accent6>
        <a:srgbClr val="BFBFBF"/>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5536</TotalTime>
  <Words>7927</Words>
  <Application>Microsoft Office PowerPoint</Application>
  <PresentationFormat>全屏显示(4:3)</PresentationFormat>
  <Paragraphs>668</Paragraphs>
  <Slides>81</Slides>
  <Notes>81</Notes>
  <HiddenSlides>0</HiddenSlides>
  <MMClips>0</MMClips>
  <ScaleCrop>false</ScaleCrop>
  <HeadingPairs>
    <vt:vector size="8" baseType="variant">
      <vt:variant>
        <vt:lpstr>已用的字体</vt:lpstr>
      </vt:variant>
      <vt:variant>
        <vt:i4>8</vt:i4>
      </vt:variant>
      <vt:variant>
        <vt:lpstr>主题</vt:lpstr>
      </vt:variant>
      <vt:variant>
        <vt:i4>2</vt:i4>
      </vt:variant>
      <vt:variant>
        <vt:lpstr>嵌入 OLE 服务器</vt:lpstr>
      </vt:variant>
      <vt:variant>
        <vt:i4>1</vt:i4>
      </vt:variant>
      <vt:variant>
        <vt:lpstr>幻灯片标题</vt:lpstr>
      </vt:variant>
      <vt:variant>
        <vt:i4>81</vt:i4>
      </vt:variant>
    </vt:vector>
  </HeadingPairs>
  <TitlesOfParts>
    <vt:vector size="92" baseType="lpstr">
      <vt:lpstr>等线</vt:lpstr>
      <vt:lpstr>等线 Light</vt:lpstr>
      <vt:lpstr>楷体</vt:lpstr>
      <vt:lpstr>微软雅黑</vt:lpstr>
      <vt:lpstr>Arial</vt:lpstr>
      <vt:lpstr>Calibri</vt:lpstr>
      <vt:lpstr>Cambria Math</vt:lpstr>
      <vt:lpstr>Eras Bold ITC</vt:lpstr>
      <vt:lpstr>Office 主题​​</vt:lpstr>
      <vt:lpstr>1_Office 主题​​</vt:lpstr>
      <vt:lpstr>Visio</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蓝色简约年度工作总结述职报告商务动态PPT模板35</dc:title>
  <dc:creator>WangHJ</dc:creator>
  <cp:lastModifiedBy>zhilei chen</cp:lastModifiedBy>
  <cp:revision>263</cp:revision>
  <dcterms:created xsi:type="dcterms:W3CDTF">2017-02-15T16:34:00Z</dcterms:created>
  <dcterms:modified xsi:type="dcterms:W3CDTF">2024-06-19T03:01:51Z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RubyTemplateID">
    <vt:lpwstr>2</vt:lpwstr>
  </property>
  <property fmtid="{D5CDD505-2E9C-101B-9397-08002B2CF9AE}" pid="3" name="KSOProductBuildVer">
    <vt:lpwstr>2052-11.3.0.8775</vt:lpwstr>
  </property>
</Properties>
</file>